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22"/>
  </p:notesMasterIdLst>
  <p:sldIdLst>
    <p:sldId id="260" r:id="rId3"/>
    <p:sldId id="279" r:id="rId4"/>
    <p:sldId id="310" r:id="rId5"/>
    <p:sldId id="281" r:id="rId6"/>
    <p:sldId id="283" r:id="rId7"/>
    <p:sldId id="282" r:id="rId8"/>
    <p:sldId id="289" r:id="rId9"/>
    <p:sldId id="290" r:id="rId10"/>
    <p:sldId id="291" r:id="rId11"/>
    <p:sldId id="308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3" userDrawn="1">
          <p15:clr>
            <a:srgbClr val="A4A3A4"/>
          </p15:clr>
        </p15:guide>
        <p15:guide id="2" orient="horz" pos="529" userDrawn="1">
          <p15:clr>
            <a:srgbClr val="A4A3A4"/>
          </p15:clr>
        </p15:guide>
        <p15:guide id="3" pos="560" userDrawn="1">
          <p15:clr>
            <a:srgbClr val="A4A3A4"/>
          </p15:clr>
        </p15:guide>
        <p15:guide id="4" pos="7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81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6" autoAdjust="0"/>
    <p:restoredTop sz="89824"/>
  </p:normalViewPr>
  <p:slideViewPr>
    <p:cSldViewPr snapToGrid="0" snapToObjects="1">
      <p:cViewPr>
        <p:scale>
          <a:sx n="94" d="100"/>
          <a:sy n="94" d="100"/>
        </p:scale>
        <p:origin x="-120" y="232"/>
      </p:cViewPr>
      <p:guideLst>
        <p:guide orient="horz" pos="3893"/>
        <p:guide orient="horz" pos="529"/>
        <p:guide pos="560"/>
        <p:guide pos="7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04933-2342-4CA2-920D-6CFAE4AF42F0}" type="datetimeFigureOut">
              <a:rPr lang="en-US" smtClean="0"/>
              <a:pPr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8C508-9378-416B-A78D-286D55287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035 ISF ID_PPT_4x3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6" y="0"/>
            <a:ext cx="9912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0" y="1655953"/>
            <a:ext cx="5603421" cy="152251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800"/>
              </a:lnSpc>
              <a:defRPr sz="3600">
                <a:solidFill>
                  <a:srgbClr val="810048"/>
                </a:solidFill>
              </a:defRPr>
            </a:lvl1pPr>
          </a:lstStyle>
          <a:p>
            <a:r>
              <a:rPr lang="en-AU" noProof="0" smtClean="0"/>
              <a:t>Click to edit Master title style</a:t>
            </a:r>
            <a:endParaRPr lang="en-AU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889001" y="3305238"/>
            <a:ext cx="5602817" cy="44003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 cap="all"/>
            </a:lvl1pPr>
            <a:lvl2pPr>
              <a:lnSpc>
                <a:spcPts val="2800"/>
              </a:lnSpc>
              <a:defRPr sz="2600" b="0" i="0" cap="all"/>
            </a:lvl2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69995" y="5859462"/>
            <a:ext cx="3490383" cy="3293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000">
                <a:solidFill>
                  <a:srgbClr val="FFFFFF"/>
                </a:solidFill>
              </a:defRPr>
            </a:lvl1pPr>
            <a:lvl3pPr marL="0" indent="0" algn="r">
              <a:buNone/>
              <a:defRPr sz="3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err="1" smtClean="0"/>
              <a:t>isf.uts.edu.au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69995" y="6195791"/>
            <a:ext cx="3490384" cy="16789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600"/>
              </a:lnSpc>
              <a:defRPr sz="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UTS CRICOS PROVIDER CODE: 00099F</a:t>
            </a:r>
            <a:endParaRPr lang="en-US" dirty="0"/>
          </a:p>
        </p:txBody>
      </p:sp>
      <p:pic>
        <p:nvPicPr>
          <p:cNvPr id="5" name="Picture 4" descr="White-UTS-logo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39" y="9901"/>
            <a:ext cx="3043347" cy="146519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634018" y="5145206"/>
            <a:ext cx="4026089" cy="171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2323" y="4913479"/>
            <a:ext cx="3759200" cy="1562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035 ISF ID_PPT_4x3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8919"/>
            <a:ext cx="10116729" cy="579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89000" y="417364"/>
            <a:ext cx="10414000" cy="40352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>
                <a:solidFill>
                  <a:srgbClr val="810048"/>
                </a:solidFill>
              </a:defRPr>
            </a:lvl1pPr>
          </a:lstStyle>
          <a:p>
            <a:r>
              <a:rPr lang="en-AU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89000" y="1557338"/>
            <a:ext cx="10414000" cy="4622800"/>
          </a:xfrm>
          <a:prstGeom prst="rect">
            <a:avLst/>
          </a:prstGeom>
        </p:spPr>
        <p:txBody>
          <a:bodyPr lIns="0" tIns="0" rIns="0" bIns="0"/>
          <a:lstStyle>
            <a:lvl2pPr>
              <a:defRPr sz="2200" cap="none" baseline="0"/>
            </a:lvl2pPr>
          </a:lstStyle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AU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3657" y="6237027"/>
            <a:ext cx="2895600" cy="74844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56873" y="6401005"/>
            <a:ext cx="3860800" cy="2855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700" b="0">
                <a:solidFill>
                  <a:srgbClr val="FFFFFF"/>
                </a:solidFill>
              </a:defRPr>
            </a:lvl1pPr>
          </a:lstStyle>
          <a:p>
            <a:r>
              <a:rPr lang="en-AU" dirty="0" err="1" smtClean="0"/>
              <a:t>isf.uts.edu.au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9035 ISF ID_PPT_16x9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" y="0"/>
            <a:ext cx="121739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13186" y="1776349"/>
            <a:ext cx="7035801" cy="13143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459"/>
              </a:lnSpc>
              <a:defRPr sz="4200">
                <a:solidFill>
                  <a:srgbClr val="810048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3324" y="3274992"/>
            <a:ext cx="3534833" cy="499688"/>
          </a:xfrm>
          <a:prstGeom prst="rect">
            <a:avLst/>
          </a:prstGeom>
        </p:spPr>
        <p:txBody>
          <a:bodyPr lIns="0" tIns="0" rIns="0" bIns="0"/>
          <a:lstStyle>
            <a:lvl1pPr>
              <a:defRPr sz="3100"/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310744" y="5755718"/>
            <a:ext cx="3338027" cy="4989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isf.uts.edu.au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158387" y="6309273"/>
            <a:ext cx="3490384" cy="223861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704"/>
              </a:lnSpc>
              <a:defRPr sz="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UTS CRICOS PROVIDER CODE: 00099F</a:t>
            </a:r>
          </a:p>
        </p:txBody>
      </p:sp>
      <p:pic>
        <p:nvPicPr>
          <p:cNvPr id="15" name="Picture 14" descr="White-UTS-logo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11" y="2275"/>
            <a:ext cx="2792063" cy="16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0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9035 ISF ID_PPT_16x92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66" y="0"/>
            <a:ext cx="9317141" cy="6858000"/>
          </a:xfrm>
          <a:prstGeom prst="rect">
            <a:avLst/>
          </a:prstGeom>
        </p:spPr>
      </p:pic>
      <p:pic>
        <p:nvPicPr>
          <p:cNvPr id="8" name="Picture 7" descr="19035 ISF ID_PPT_16x92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46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16034" y="1926948"/>
            <a:ext cx="7035801" cy="10361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52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pic>
        <p:nvPicPr>
          <p:cNvPr id="14" name="Picture 13" descr="Black-UTS-logo-Tit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97" y="-9103"/>
            <a:ext cx="2824135" cy="18128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34277" y="3123824"/>
            <a:ext cx="4500033" cy="66463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680595" y="5764822"/>
            <a:ext cx="2959100" cy="4989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isf.uts.edu.au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158387" y="6309273"/>
            <a:ext cx="3490384" cy="223861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704"/>
              </a:lnSpc>
              <a:defRPr sz="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UTS CRICOS PROVIDER CODE: 00099F</a:t>
            </a:r>
          </a:p>
        </p:txBody>
      </p:sp>
    </p:spTree>
    <p:extLst>
      <p:ext uri="{BB962C8B-B14F-4D97-AF65-F5344CB8AC3E}">
        <p14:creationId xmlns:p14="http://schemas.microsoft.com/office/powerpoint/2010/main" val="55870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9035 ISF ID_PPT_16x9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6171033"/>
            <a:ext cx="12191188" cy="68701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6035" y="562534"/>
            <a:ext cx="10414000" cy="487883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rgbClr val="810048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5139" y="1715980"/>
            <a:ext cx="10414000" cy="445505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69327" y="6388647"/>
            <a:ext cx="3860800" cy="32145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112"/>
              </a:lnSpc>
              <a:defRPr sz="2100" b="0">
                <a:solidFill>
                  <a:schemeClr val="bg1"/>
                </a:solidFill>
              </a:defRPr>
            </a:lvl1pPr>
          </a:lstStyle>
          <a:p>
            <a:pPr defTabSz="1072866"/>
            <a:r>
              <a:rPr lang="en-AU" smtClean="0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2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035 ISF ID_PPT_4x3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0" y="1655953"/>
            <a:ext cx="5603421" cy="152251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800"/>
              </a:lnSpc>
              <a:defRPr sz="3600">
                <a:solidFill>
                  <a:srgbClr val="810048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889001" y="3305238"/>
            <a:ext cx="5602817" cy="44003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 cap="all"/>
            </a:lvl1pPr>
            <a:lvl2pPr>
              <a:lnSpc>
                <a:spcPts val="2800"/>
              </a:lnSpc>
              <a:defRPr sz="2600" b="0" i="0" cap="all"/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69995" y="5859462"/>
            <a:ext cx="3490383" cy="3293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000">
                <a:solidFill>
                  <a:srgbClr val="FFFFFF"/>
                </a:solidFill>
              </a:defRPr>
            </a:lvl1pPr>
            <a:lvl3pPr marL="0" indent="0" algn="r">
              <a:buNone/>
              <a:defRPr sz="3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err="1"/>
              <a:t>isf.uts.edu.au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69995" y="6195791"/>
            <a:ext cx="3490384" cy="16789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600"/>
              </a:lnSpc>
              <a:defRPr sz="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UTS CRICOS PROVIDER CODE: 00099F</a:t>
            </a:r>
          </a:p>
        </p:txBody>
      </p:sp>
      <p:pic>
        <p:nvPicPr>
          <p:cNvPr id="5" name="Picture 4" descr="White-UTS-logo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39" y="9901"/>
            <a:ext cx="3043347" cy="14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1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9035 ISF ID_PPT_4x32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24" y="1"/>
            <a:ext cx="9346577" cy="6857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451912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0" y="1896124"/>
            <a:ext cx="5603421" cy="77713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AU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889001" y="2800033"/>
            <a:ext cx="5602817" cy="44003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cap="all">
                <a:solidFill>
                  <a:srgbClr val="FFFFFF"/>
                </a:solidFill>
              </a:defRPr>
            </a:lvl1pPr>
            <a:lvl2pPr>
              <a:lnSpc>
                <a:spcPts val="2600"/>
              </a:lnSpc>
              <a:defRPr sz="2400" b="0" i="0" cap="all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66443" y="5936649"/>
            <a:ext cx="3490383" cy="3293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000">
                <a:solidFill>
                  <a:srgbClr val="FFFFFF"/>
                </a:solidFill>
              </a:defRPr>
            </a:lvl1pPr>
            <a:lvl3pPr marL="0" indent="0" algn="r">
              <a:buNone/>
              <a:defRPr sz="3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err="1"/>
              <a:t>isf.uts.edu.au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166443" y="6272978"/>
            <a:ext cx="3490384" cy="16789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600"/>
              </a:lnSpc>
              <a:defRPr sz="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UTS CRICOS PROVIDER CODE: 00099F</a:t>
            </a:r>
          </a:p>
        </p:txBody>
      </p:sp>
      <p:pic>
        <p:nvPicPr>
          <p:cNvPr id="9" name="Picture 8" descr="Black-UTS-logo-Tit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061" y="396634"/>
            <a:ext cx="179832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0000-FDC9-48D1-B595-11FE7973DFA1}" type="datetimeFigureOut">
              <a:rPr lang="en-AU" smtClean="0">
                <a:solidFill>
                  <a:prstClr val="black"/>
                </a:solidFill>
              </a:rPr>
              <a:pPr/>
              <a:t>30/11/16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B64-09A4-45C8-875D-DC1EBCFD01A6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2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2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800"/>
        </a:lnSpc>
        <a:spcBef>
          <a:spcPts val="0"/>
        </a:spcBef>
        <a:spcAft>
          <a:spcPts val="900"/>
        </a:spcAft>
        <a:buFontTx/>
        <a:buNone/>
        <a:defRPr sz="2600" b="0"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2200"/>
        </a:lnSpc>
        <a:spcBef>
          <a:spcPts val="0"/>
        </a:spcBef>
        <a:spcAft>
          <a:spcPts val="1200"/>
        </a:spcAft>
        <a:buFont typeface="Arial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900" algn="l" defTabSz="914400" rtl="0" eaLnBrk="1" latinLnBrk="0" hangingPunct="1">
        <a:lnSpc>
          <a:spcPts val="2200"/>
        </a:lnSpc>
        <a:spcBef>
          <a:spcPts val="0"/>
        </a:spcBef>
        <a:spcAft>
          <a:spcPts val="1200"/>
        </a:spcAft>
        <a:buFont typeface="Arial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ts val="2200"/>
        </a:lnSpc>
        <a:spcBef>
          <a:spcPts val="0"/>
        </a:spcBef>
        <a:spcAft>
          <a:spcPts val="1200"/>
        </a:spcAft>
        <a:buFont typeface="Arial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2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6" r:id="rId4"/>
    <p:sldLayoutId id="2147483697" r:id="rId5"/>
    <p:sldLayoutId id="2147483698" r:id="rId6"/>
  </p:sldLayoutIdLst>
  <p:hf sldNum="0" hdr="0" dt="0"/>
  <p:txStyles>
    <p:titleStyle>
      <a:lvl1pPr algn="l" defTabSz="1072918" rtl="0" eaLnBrk="1" latinLnBrk="0" hangingPunct="1">
        <a:lnSpc>
          <a:spcPts val="3285"/>
        </a:lnSpc>
        <a:spcBef>
          <a:spcPct val="0"/>
        </a:spcBef>
        <a:buNone/>
        <a:defRPr sz="3100" b="1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72918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72918" rtl="0" eaLnBrk="1" latinLnBrk="0" hangingPunct="1">
        <a:lnSpc>
          <a:spcPts val="2816"/>
        </a:lnSpc>
        <a:spcBef>
          <a:spcPts val="0"/>
        </a:spcBef>
        <a:spcAft>
          <a:spcPts val="469"/>
        </a:spcAft>
        <a:buFontTx/>
        <a:buNone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53446" indent="-253446" algn="l" defTabSz="1072918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 typeface="Arial" pitchFamily="34" charset="0"/>
        <a:buChar char="&gt;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506892" indent="-253327" algn="l" defTabSz="1072918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 typeface="Arial" pitchFamily="34" charset="0"/>
        <a:buChar char="&gt;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760336" indent="-253446" algn="l" defTabSz="1072918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 typeface="Arial" pitchFamily="34" charset="0"/>
        <a:buChar char="&gt;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528" indent="-268230" algn="l" defTabSz="10729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988" indent="-268230" algn="l" defTabSz="10729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446" indent="-268230" algn="l" defTabSz="10729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906" indent="-268230" algn="l" defTabSz="10729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9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60" algn="l" defTabSz="10729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918" algn="l" defTabSz="10729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378" algn="l" defTabSz="10729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839" algn="l" defTabSz="10729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298" algn="l" defTabSz="10729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758" algn="l" defTabSz="10729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217" algn="l" defTabSz="10729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676" algn="l" defTabSz="10729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0.png"/><Relationship Id="rId3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269" y="1205574"/>
            <a:ext cx="5201787" cy="1522512"/>
          </a:xfrm>
        </p:spPr>
        <p:txBody>
          <a:bodyPr/>
          <a:lstStyle/>
          <a:p>
            <a:r>
              <a:rPr lang="en-US" dirty="0" smtClean="0"/>
              <a:t>The network value of distributed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53269" y="3167418"/>
            <a:ext cx="6552917" cy="440030"/>
          </a:xfrm>
        </p:spPr>
        <p:txBody>
          <a:bodyPr/>
          <a:lstStyle/>
          <a:p>
            <a:r>
              <a:rPr lang="en-US" sz="2200" b="1" cap="none" dirty="0" err="1"/>
              <a:t>Dr</a:t>
            </a:r>
            <a:r>
              <a:rPr lang="en-US" sz="2200" b="1" cap="none" dirty="0"/>
              <a:t> Scott Kelly, Institute for Sustainable Futures</a:t>
            </a:r>
          </a:p>
          <a:p>
            <a:r>
              <a:rPr lang="en-US" sz="2200" cap="none" dirty="0"/>
              <a:t>Jay </a:t>
            </a:r>
            <a:r>
              <a:rPr lang="en-US" sz="2200" cap="none" dirty="0" err="1"/>
              <a:t>Rutovitz</a:t>
            </a:r>
            <a:r>
              <a:rPr lang="en-US" sz="2200" cap="none" dirty="0"/>
              <a:t>, Ed Langham, Lawrence McIntosh</a:t>
            </a:r>
          </a:p>
          <a:p>
            <a:r>
              <a:rPr lang="en-US" sz="2200" cap="none" dirty="0"/>
              <a:t>Australian Utility Week 2016, Sydney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3269" y="4527089"/>
            <a:ext cx="4202113" cy="4400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600" b="0" i="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5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cap="none" dirty="0"/>
              <a:t>30</a:t>
            </a:r>
            <a:r>
              <a:rPr lang="en-US" sz="2200" cap="none" baseline="30000" dirty="0"/>
              <a:t>th</a:t>
            </a:r>
            <a:r>
              <a:rPr lang="en-US" sz="2200" cap="none" dirty="0"/>
              <a:t> November 2016</a:t>
            </a:r>
            <a:endParaRPr lang="en-US" sz="2200" cap="none" dirty="0"/>
          </a:p>
        </p:txBody>
      </p:sp>
    </p:spTree>
    <p:extLst>
      <p:ext uri="{BB962C8B-B14F-4D97-AF65-F5344CB8AC3E}">
        <p14:creationId xmlns:p14="http://schemas.microsoft.com/office/powerpoint/2010/main" val="8281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90" y="619127"/>
            <a:ext cx="4176048" cy="379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038" y="566431"/>
            <a:ext cx="3903340" cy="386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peak profile in 2050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isf.uts.edu.au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691" y="4617591"/>
            <a:ext cx="8101507" cy="10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6" y="1027452"/>
            <a:ext cx="7794548" cy="4058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b="1" dirty="0">
                <a:solidFill>
                  <a:schemeClr val="accent1"/>
                </a:solidFill>
              </a:rPr>
              <a:t>Economic costs and benefits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98264" y="2389966"/>
            <a:ext cx="0" cy="13252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30013" y="2715995"/>
            <a:ext cx="1393262" cy="326909"/>
          </a:xfrm>
          <a:prstGeom prst="rect">
            <a:avLst/>
          </a:prstGeom>
          <a:noFill/>
        </p:spPr>
        <p:txBody>
          <a:bodyPr wrap="square" lIns="89177" tIns="44589" rIns="89177" bIns="44589" rtlCol="0">
            <a:spAutoFit/>
          </a:bodyPr>
          <a:lstStyle/>
          <a:p>
            <a:pPr defTabSz="891760"/>
            <a:r>
              <a:rPr lang="en-US" sz="1539" dirty="0">
                <a:solidFill>
                  <a:prstClr val="black"/>
                </a:solidFill>
              </a:rPr>
              <a:t>$1,181 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49348" y="3625578"/>
            <a:ext cx="0" cy="5930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49350" y="3707967"/>
            <a:ext cx="1081569" cy="326909"/>
          </a:xfrm>
          <a:prstGeom prst="rect">
            <a:avLst/>
          </a:prstGeom>
          <a:noFill/>
        </p:spPr>
        <p:txBody>
          <a:bodyPr wrap="square" lIns="89177" tIns="44589" rIns="89177" bIns="44589" rtlCol="0">
            <a:spAutoFit/>
          </a:bodyPr>
          <a:lstStyle/>
          <a:p>
            <a:pPr defTabSz="891760"/>
            <a:r>
              <a:rPr lang="en-US" sz="1539" dirty="0">
                <a:solidFill>
                  <a:prstClr val="black"/>
                </a:solidFill>
              </a:rPr>
              <a:t>$567m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7812" y="4290722"/>
            <a:ext cx="1060765" cy="326909"/>
          </a:xfrm>
          <a:prstGeom prst="rect">
            <a:avLst/>
          </a:prstGeom>
          <a:noFill/>
        </p:spPr>
        <p:txBody>
          <a:bodyPr wrap="square" lIns="89177" tIns="44589" rIns="89177" bIns="44589" rtlCol="0">
            <a:spAutoFit/>
          </a:bodyPr>
          <a:lstStyle/>
          <a:p>
            <a:pPr defTabSz="891760"/>
            <a:r>
              <a:rPr lang="en-US" sz="1539" dirty="0">
                <a:solidFill>
                  <a:prstClr val="black"/>
                </a:solidFill>
              </a:rPr>
              <a:t>$104m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55182" y="4391888"/>
            <a:ext cx="1" cy="2115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25224" y="4297708"/>
            <a:ext cx="1060765" cy="326909"/>
          </a:xfrm>
          <a:prstGeom prst="rect">
            <a:avLst/>
          </a:prstGeom>
          <a:noFill/>
        </p:spPr>
        <p:txBody>
          <a:bodyPr wrap="square" lIns="89177" tIns="44589" rIns="89177" bIns="44589" rtlCol="0">
            <a:spAutoFit/>
          </a:bodyPr>
          <a:lstStyle/>
          <a:p>
            <a:pPr defTabSz="891760"/>
            <a:r>
              <a:rPr lang="en-US" sz="1539" dirty="0">
                <a:solidFill>
                  <a:srgbClr val="FF0000"/>
                </a:solidFill>
              </a:rPr>
              <a:t>-$6m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196" y="5113245"/>
            <a:ext cx="7302120" cy="10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Incremental costs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89" y="1050416"/>
            <a:ext cx="7083509" cy="39048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30281" y="4348586"/>
            <a:ext cx="1821744" cy="436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99429" y="2411605"/>
            <a:ext cx="2488861" cy="143670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b="1" dirty="0">
                <a:solidFill>
                  <a:schemeClr val="accent1"/>
                </a:solidFill>
              </a:rPr>
              <a:t>Economic costs and benefits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6" y="2019291"/>
            <a:ext cx="8036844" cy="2929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7798" y="4948924"/>
            <a:ext cx="7481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</a:rPr>
              <a:t>Network: weighted average of </a:t>
            </a:r>
            <a:r>
              <a:rPr lang="en-US" sz="1400" b="1" i="1" dirty="0" err="1">
                <a:solidFill>
                  <a:prstClr val="black"/>
                </a:solidFill>
              </a:rPr>
              <a:t>Ausgrid</a:t>
            </a:r>
            <a:r>
              <a:rPr lang="en-US" sz="1400" b="1" i="1" dirty="0">
                <a:solidFill>
                  <a:prstClr val="black"/>
                </a:solidFill>
              </a:rPr>
              <a:t> and essential parameters (66%, 34% Essential)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7798" y="1570855"/>
            <a:ext cx="7945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1005D"/>
                </a:solidFill>
              </a:rPr>
              <a:t>Cumulative economic cost by scenario (NPV of augmentation and NPV of LGNC payments)</a:t>
            </a:r>
          </a:p>
        </p:txBody>
      </p:sp>
    </p:spTree>
    <p:extLst>
      <p:ext uri="{BB962C8B-B14F-4D97-AF65-F5344CB8AC3E}">
        <p14:creationId xmlns:p14="http://schemas.microsoft.com/office/powerpoint/2010/main" val="203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b="1" dirty="0">
                <a:solidFill>
                  <a:schemeClr val="accent1"/>
                </a:solidFill>
              </a:rPr>
              <a:t>Impact on consumer bills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7" y="1050416"/>
            <a:ext cx="7991421" cy="3945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27" y="5227455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All consumers see decreases in their average annual electricity bills</a:t>
            </a:r>
          </a:p>
        </p:txBody>
      </p:sp>
    </p:spTree>
    <p:extLst>
      <p:ext uri="{BB962C8B-B14F-4D97-AF65-F5344CB8AC3E}">
        <p14:creationId xmlns:p14="http://schemas.microsoft.com/office/powerpoint/2010/main" val="9676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GB" b="1" dirty="0">
                <a:solidFill>
                  <a:schemeClr val="accent1"/>
                </a:solidFill>
              </a:rPr>
              <a:t>Network utilisation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72866"/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08133" y="1960387"/>
                <a:ext cx="3638463" cy="483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𝑁𝑒𝑡𝑤𝑜𝑟𝑘</m:t>
                      </m:r>
                      <m:r>
                        <a:rPr lang="en-GB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𝑈𝑡𝑖𝑙𝑖𝑠𝑎𝑡𝑖𝑜𝑛</m:t>
                      </m:r>
                      <m:r>
                        <a:rPr lang="en-GB" sz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GB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𝐴𝑐𝑡𝑢𝑎𝑙</m:t>
                              </m:r>
                              <m:r>
                                <a:rPr lang="en-GB" sz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𝐿𝑜𝑎𝑑</m:t>
                              </m:r>
                              <m:r>
                                <a:rPr lang="en-GB" sz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GB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GB" sz="1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GB" sz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8760 × </m:t>
                              </m:r>
                              <m:r>
                                <a:rPr lang="en-GB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𝑃𝑒𝑎𝑘</m:t>
                              </m:r>
                              <m:r>
                                <a:rPr lang="en-GB" sz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𝐿𝑜𝑎𝑑</m:t>
                              </m:r>
                              <m:r>
                                <a:rPr lang="en-GB" sz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GB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𝑀𝑊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32" y="1960387"/>
                <a:ext cx="3638463" cy="483466"/>
              </a:xfrm>
              <a:prstGeom prst="rect">
                <a:avLst/>
              </a:prstGeom>
              <a:blipFill>
                <a:blip r:embed="rId2"/>
                <a:stretch>
                  <a:fillRect t="-63291" r="-8543" b="-96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027" y="1286653"/>
            <a:ext cx="4107802" cy="22341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49155" y="1893536"/>
            <a:ext cx="3851809" cy="1135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89949"/>
              </p:ext>
            </p:extLst>
          </p:nvPr>
        </p:nvGraphicFramePr>
        <p:xfrm>
          <a:off x="2061024" y="4643246"/>
          <a:ext cx="8061067" cy="932166"/>
        </p:xfrm>
        <a:graphic>
          <a:graphicData uri="http://schemas.openxmlformats.org/drawingml/2006/table">
            <a:tbl>
              <a:tblPr firstRow="1" firstCol="1" bandRow="1"/>
              <a:tblGrid>
                <a:gridCol w="1837322">
                  <a:extLst>
                    <a:ext uri="{9D8B030D-6E8A-4147-A177-3AD203B41FA5}">
                      <a16:colId xmlns="" xmlns:a16="http://schemas.microsoft.com/office/drawing/2014/main" val="1168944380"/>
                    </a:ext>
                  </a:extLst>
                </a:gridCol>
                <a:gridCol w="1244749">
                  <a:extLst>
                    <a:ext uri="{9D8B030D-6E8A-4147-A177-3AD203B41FA5}">
                      <a16:colId xmlns="" xmlns:a16="http://schemas.microsoft.com/office/drawing/2014/main" val="3430447708"/>
                    </a:ext>
                  </a:extLst>
                </a:gridCol>
                <a:gridCol w="1244749">
                  <a:extLst>
                    <a:ext uri="{9D8B030D-6E8A-4147-A177-3AD203B41FA5}">
                      <a16:colId xmlns="" xmlns:a16="http://schemas.microsoft.com/office/drawing/2014/main" val="92888330"/>
                    </a:ext>
                  </a:extLst>
                </a:gridCol>
                <a:gridCol w="1244749">
                  <a:extLst>
                    <a:ext uri="{9D8B030D-6E8A-4147-A177-3AD203B41FA5}">
                      <a16:colId xmlns="" xmlns:a16="http://schemas.microsoft.com/office/drawing/2014/main" val="2002750345"/>
                    </a:ext>
                  </a:extLst>
                </a:gridCol>
                <a:gridCol w="1244749">
                  <a:extLst>
                    <a:ext uri="{9D8B030D-6E8A-4147-A177-3AD203B41FA5}">
                      <a16:colId xmlns="" xmlns:a16="http://schemas.microsoft.com/office/drawing/2014/main" val="2090438910"/>
                    </a:ext>
                  </a:extLst>
                </a:gridCol>
                <a:gridCol w="1244749">
                  <a:extLst>
                    <a:ext uri="{9D8B030D-6E8A-4147-A177-3AD203B41FA5}">
                      <a16:colId xmlns="" xmlns:a16="http://schemas.microsoft.com/office/drawing/2014/main" val="3588081694"/>
                    </a:ext>
                  </a:extLst>
                </a:gridCol>
              </a:tblGrid>
              <a:tr h="559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Electricity losses from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GWh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avoided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0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0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0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0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0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005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1242593"/>
                  </a:ext>
                </a:extLst>
              </a:tr>
              <a:tr h="3728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Transmission / System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$0.0 m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$0.3 m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$6.0 m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$15.8 m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</a:rPr>
                        <a:t>$28.1 m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245360"/>
                  </a:ext>
                </a:extLst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2061027" y="3876047"/>
            <a:ext cx="7878692" cy="487883"/>
          </a:xfrm>
          <a:prstGeom prst="rect">
            <a:avLst/>
          </a:prstGeom>
        </p:spPr>
        <p:txBody>
          <a:bodyPr lIns="0" tIns="0" rIns="0" bIns="0"/>
          <a:lstStyle>
            <a:lvl1pPr algn="l" defTabSz="1072918" rtl="0" eaLnBrk="1" latinLnBrk="0" hangingPunct="1">
              <a:lnSpc>
                <a:spcPts val="3285"/>
              </a:lnSpc>
              <a:spcBef>
                <a:spcPct val="0"/>
              </a:spcBef>
              <a:buNone/>
              <a:defRPr sz="3100" b="0" i="0" kern="1200" cap="all" baseline="0">
                <a:solidFill>
                  <a:srgbClr val="8100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/>
              <a:t>avoided augmentation from System losses</a:t>
            </a:r>
          </a:p>
        </p:txBody>
      </p:sp>
    </p:spTree>
    <p:extLst>
      <p:ext uri="{BB962C8B-B14F-4D97-AF65-F5344CB8AC3E}">
        <p14:creationId xmlns:p14="http://schemas.microsoft.com/office/powerpoint/2010/main" val="5318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81" y="318592"/>
            <a:ext cx="8506745" cy="48788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LGNC paid to SMALL systems? (&lt;10 KW)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25282" y="910325"/>
            <a:ext cx="8107071" cy="834270"/>
          </a:xfrm>
        </p:spPr>
        <p:txBody>
          <a:bodyPr/>
          <a:lstStyle/>
          <a:p>
            <a:pPr marL="278675" indent="-278675">
              <a:spcBef>
                <a:spcPts val="1561"/>
              </a:spcBef>
              <a:spcAft>
                <a:spcPts val="1561"/>
              </a:spcAft>
              <a:buFont typeface="Arial" panose="020B0604020202020204" pitchFamily="34" charset="0"/>
              <a:buChar char="•"/>
            </a:pPr>
            <a:r>
              <a:rPr lang="en-US" sz="1967" dirty="0"/>
              <a:t>Recommend excluding systems &lt; 10kW as economic benefit increases by $113m to 2030 (from $-9m to $104). 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endParaRPr lang="en-US" sz="1967" dirty="0"/>
          </a:p>
        </p:txBody>
      </p:sp>
      <p:grpSp>
        <p:nvGrpSpPr>
          <p:cNvPr id="10" name="Group 9"/>
          <p:cNvGrpSpPr/>
          <p:nvPr/>
        </p:nvGrpSpPr>
        <p:grpSpPr>
          <a:xfrm>
            <a:off x="2405616" y="1923634"/>
            <a:ext cx="7091396" cy="3164702"/>
            <a:chOff x="742277" y="1951779"/>
            <a:chExt cx="7091396" cy="31647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0760"/>
            <a:stretch/>
          </p:blipFill>
          <p:spPr>
            <a:xfrm>
              <a:off x="742277" y="1951779"/>
              <a:ext cx="3409091" cy="314589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0136"/>
            <a:stretch/>
          </p:blipFill>
          <p:spPr>
            <a:xfrm>
              <a:off x="4377279" y="1951779"/>
              <a:ext cx="3456394" cy="31647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51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472" y="308542"/>
            <a:ext cx="9007568" cy="487883"/>
          </a:xfrm>
        </p:spPr>
        <p:txBody>
          <a:bodyPr/>
          <a:lstStyle/>
          <a:p>
            <a:r>
              <a:rPr lang="en-US" sz="2900" b="1" dirty="0">
                <a:solidFill>
                  <a:schemeClr val="accent1"/>
                </a:solidFill>
              </a:rPr>
              <a:t>What happens if demand growth is flat?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2128784" y="4264707"/>
            <a:ext cx="7948944" cy="5186587"/>
          </a:xfrm>
        </p:spPr>
        <p:txBody>
          <a:bodyPr>
            <a:normAutofit/>
          </a:bodyPr>
          <a:lstStyle/>
          <a:p>
            <a:pPr marL="666710" lvl="2" indent="-45074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2000" dirty="0"/>
              <a:t>Sensitivity testing for range of demand growth rates</a:t>
            </a:r>
          </a:p>
          <a:p>
            <a:pPr marL="666710" lvl="2" indent="-45074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2000" dirty="0"/>
              <a:t>Net economic </a:t>
            </a:r>
            <a:r>
              <a:rPr lang="en-AU" sz="2000" dirty="0"/>
              <a:t>benefits are </a:t>
            </a:r>
            <a:r>
              <a:rPr lang="en-AU" sz="2000" dirty="0"/>
              <a:t>highly asymmetric because </a:t>
            </a:r>
            <a:r>
              <a:rPr lang="en-AU" sz="2000" dirty="0"/>
              <a:t>the marginal value of an avoided kW is 2.5 times the price of an LGNC payment.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72" y="796425"/>
            <a:ext cx="5161048" cy="3253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396" y="796425"/>
            <a:ext cx="3985860" cy="32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OTHER Sensitivity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6740" y="3519586"/>
            <a:ext cx="2478610" cy="326909"/>
          </a:xfrm>
          <a:prstGeom prst="rect">
            <a:avLst/>
          </a:prstGeom>
          <a:noFill/>
        </p:spPr>
        <p:txBody>
          <a:bodyPr wrap="none" lIns="89177" tIns="44589" rIns="89177" bIns="44589" rtlCol="0">
            <a:spAutoFit/>
          </a:bodyPr>
          <a:lstStyle/>
          <a:p>
            <a:pPr defTabSz="891760"/>
            <a:r>
              <a:rPr lang="en-AU" sz="1539" dirty="0">
                <a:solidFill>
                  <a:prstClr val="white"/>
                </a:solidFill>
              </a:rPr>
              <a:t>AUSGRID PARAMETERS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2061026" y="1253201"/>
            <a:ext cx="7948944" cy="518658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/>
              <a:t>The year network augmentation is first required</a:t>
            </a:r>
            <a:br>
              <a:rPr lang="en-AU" sz="2000" dirty="0"/>
            </a:b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/>
            </a:r>
            <a:br>
              <a:rPr lang="en-AU" sz="2000" dirty="0"/>
            </a:br>
            <a:endParaRPr lang="en-A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/>
              <a:t>Rate of growth of local generation in the LGNC scenario compared to BAU</a:t>
            </a:r>
            <a:br>
              <a:rPr lang="en-AU" sz="2000" dirty="0"/>
            </a:b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/>
            </a:r>
            <a:br>
              <a:rPr lang="en-AU" sz="2000" dirty="0"/>
            </a:br>
            <a:endParaRPr lang="en-A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/>
              <a:t>Including non-locational transmission costs in the LGNC payments. </a:t>
            </a:r>
            <a:br>
              <a:rPr lang="en-AU" sz="2000" dirty="0"/>
            </a:b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/>
            </a:r>
            <a:br>
              <a:rPr lang="en-AU" sz="2000" dirty="0"/>
            </a:br>
            <a:endParaRPr lang="en-A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87793" y="1700732"/>
            <a:ext cx="699247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RESULT: benefit is reduced for later years; all cases tested had long term benefit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0193" y="4663258"/>
            <a:ext cx="699247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RESULT: no significant effect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0193" y="3367185"/>
            <a:ext cx="699247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RESULT: in general, more local generation increased the benefit</a:t>
            </a:r>
          </a:p>
        </p:txBody>
      </p:sp>
    </p:spTree>
    <p:extLst>
      <p:ext uri="{BB962C8B-B14F-4D97-AF65-F5344CB8AC3E}">
        <p14:creationId xmlns:p14="http://schemas.microsoft.com/office/powerpoint/2010/main" val="12245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64" y="1228214"/>
            <a:ext cx="10556259" cy="374650"/>
          </a:xfrm>
        </p:spPr>
        <p:txBody>
          <a:bodyPr/>
          <a:lstStyle/>
          <a:p>
            <a:pPr marL="278675" indent="-2786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LGNC scenario has network costs that are 60% lower than the costs of BAU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   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809" y="2925817"/>
            <a:ext cx="108636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All customer categories will see reductions in electricity bills between 2025 and 2030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Our conclusions are robust to a range of sensitivity tests </a:t>
            </a:r>
          </a:p>
          <a:p>
            <a:pPr marL="735875" lvl="1" indent="-2786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Growth in distributed generation (-50%/+50% -&gt; $213m/$1,442m)</a:t>
            </a:r>
          </a:p>
          <a:p>
            <a:pPr marL="735875" lvl="1" indent="-2786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Change in growth of underlying peak demand (below 0.2</a:t>
            </a:r>
            <a:r>
              <a:rPr lang="en-US" sz="1600" dirty="0">
                <a:solidFill>
                  <a:prstClr val="black"/>
                </a:solidFill>
              </a:rPr>
              <a:t>%)</a:t>
            </a:r>
            <a:endParaRPr lang="en-US" sz="1600" dirty="0">
              <a:solidFill>
                <a:prstClr val="black"/>
              </a:solidFill>
            </a:endParaRPr>
          </a:p>
          <a:p>
            <a:pPr marL="735875" lvl="1" indent="-2786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Available spare capacity on the network (2030 -&gt; $655m)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Through this modelling we are able to make the following recommendations:</a:t>
            </a:r>
          </a:p>
          <a:p>
            <a:pPr marL="735875" lvl="1" indent="-2786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Exclude distributed generators below 10kW and above 30MW</a:t>
            </a:r>
          </a:p>
          <a:p>
            <a:pPr marL="735875" lvl="1" indent="-2786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Exclude all existing distributed </a:t>
            </a:r>
            <a:r>
              <a:rPr lang="en-US" sz="1600" dirty="0">
                <a:solidFill>
                  <a:prstClr val="black"/>
                </a:solidFill>
              </a:rPr>
              <a:t>generators</a:t>
            </a:r>
            <a:endParaRPr lang="en-US" sz="1600" dirty="0">
              <a:solidFill>
                <a:prstClr val="black"/>
              </a:solidFill>
            </a:endParaRPr>
          </a:p>
          <a:p>
            <a:pPr marL="735875" lvl="1" indent="-278675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In the worst case scenario the LGNC will cost nothing in the best case scenario it will save hundreds of millions for NSW and billions for Australia</a:t>
            </a:r>
            <a:endParaRPr lang="en-US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65878" y="1881161"/>
          <a:ext cx="5160245" cy="932166"/>
        </p:xfrm>
        <a:graphic>
          <a:graphicData uri="http://schemas.openxmlformats.org/drawingml/2006/table">
            <a:tbl>
              <a:tblPr firstRow="1" firstCol="1" bandRow="1"/>
              <a:tblGrid>
                <a:gridCol w="1701680">
                  <a:extLst>
                    <a:ext uri="{9D8B030D-6E8A-4147-A177-3AD203B41FA5}">
                      <a16:colId xmlns="" xmlns:a16="http://schemas.microsoft.com/office/drawing/2014/main" val="1168944380"/>
                    </a:ext>
                  </a:extLst>
                </a:gridCol>
                <a:gridCol w="1152855">
                  <a:extLst>
                    <a:ext uri="{9D8B030D-6E8A-4147-A177-3AD203B41FA5}">
                      <a16:colId xmlns="" xmlns:a16="http://schemas.microsoft.com/office/drawing/2014/main" val="3430447708"/>
                    </a:ext>
                  </a:extLst>
                </a:gridCol>
                <a:gridCol w="1152855">
                  <a:extLst>
                    <a:ext uri="{9D8B030D-6E8A-4147-A177-3AD203B41FA5}">
                      <a16:colId xmlns="" xmlns:a16="http://schemas.microsoft.com/office/drawing/2014/main" val="92888330"/>
                    </a:ext>
                  </a:extLst>
                </a:gridCol>
                <a:gridCol w="1152855">
                  <a:extLst>
                    <a:ext uri="{9D8B030D-6E8A-4147-A177-3AD203B41FA5}">
                      <a16:colId xmlns="" xmlns:a16="http://schemas.microsoft.com/office/drawing/2014/main" val="2002750345"/>
                    </a:ext>
                  </a:extLst>
                </a:gridCol>
              </a:tblGrid>
              <a:tr h="559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0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0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0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005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1242593"/>
                  </a:ext>
                </a:extLst>
              </a:tr>
              <a:tr h="3728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(Cost) Benefit</a:t>
                      </a:r>
                      <a:endParaRPr lang="en-GB" sz="160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($6 m)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$104 m</a:t>
                      </a:r>
                      <a:endParaRPr lang="en-GB" sz="160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$1,180 </a:t>
                      </a:r>
                      <a:r>
                        <a:rPr lang="en-AU" sz="16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m</a:t>
                      </a:r>
                      <a:endParaRPr lang="en-GB" sz="160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24536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65877" y="1312064"/>
            <a:ext cx="41884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1600" b="1" dirty="0">
                <a:solidFill>
                  <a:prstClr val="black"/>
                </a:solidFill>
              </a:rPr>
              <a:t>Total Economic Costs and Benefits </a:t>
            </a:r>
          </a:p>
        </p:txBody>
      </p:sp>
    </p:spTree>
    <p:extLst>
      <p:ext uri="{BB962C8B-B14F-4D97-AF65-F5344CB8AC3E}">
        <p14:creationId xmlns:p14="http://schemas.microsoft.com/office/powerpoint/2010/main" val="5889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48" y="651731"/>
            <a:ext cx="7810500" cy="38044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48" y="2113620"/>
            <a:ext cx="9832928" cy="1141968"/>
          </a:xfrm>
        </p:spPr>
        <p:txBody>
          <a:bodyPr/>
          <a:lstStyle/>
          <a:p>
            <a:pPr marL="871633" lvl="2" indent="-430397">
              <a:buFont typeface="+mj-lt"/>
              <a:buAutoNum type="arabicPeriod"/>
            </a:pPr>
            <a:r>
              <a:rPr lang="en-US" sz="2000"/>
              <a:t>At </a:t>
            </a:r>
            <a:r>
              <a:rPr lang="en-US" sz="2000" dirty="0"/>
              <a:t>a macro level what is the Total Economic Cost over the long term?</a:t>
            </a:r>
          </a:p>
          <a:p>
            <a:pPr marL="871633" lvl="2" indent="-430397">
              <a:buFont typeface="+mj-lt"/>
              <a:buAutoNum type="arabicPeriod"/>
            </a:pPr>
            <a:r>
              <a:rPr lang="en-US" sz="2000" dirty="0"/>
              <a:t>At a consumer level what is the effect on consumers electricity bills?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496" y="3158032"/>
            <a:ext cx="7810500" cy="38044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400" b="0" i="0" kern="1200" cap="all" baseline="0">
                <a:solidFill>
                  <a:srgbClr val="8100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52" dirty="0"/>
              <a:t>Economic and Scenario modelling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00918" y="3830273"/>
            <a:ext cx="10608861" cy="220848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59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409" indent="-334409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How might peak network demand (MW) grow under different scenarios?</a:t>
            </a:r>
          </a:p>
          <a:p>
            <a:pPr marL="334409" indent="-334409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How might net imports and net exports change over time?</a:t>
            </a:r>
          </a:p>
          <a:p>
            <a:pPr marL="334409" indent="-334409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What are the economic costs and benefits of an LGNC and avoided network augmentation?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5848" y="1445095"/>
            <a:ext cx="10051292" cy="38044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400" b="0" i="0" kern="1200" cap="all" baseline="0">
                <a:solidFill>
                  <a:srgbClr val="8100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52" dirty="0"/>
              <a:t>What are the long term costs and benefits of an </a:t>
            </a:r>
            <a:r>
              <a:rPr lang="en-US" sz="2052" dirty="0" err="1"/>
              <a:t>lgnc</a:t>
            </a:r>
            <a:r>
              <a:rPr lang="en-US" sz="2052" dirty="0"/>
              <a:t>?</a:t>
            </a:r>
            <a:endParaRPr lang="en-US" sz="2052" dirty="0"/>
          </a:p>
        </p:txBody>
      </p:sp>
    </p:spTree>
    <p:extLst>
      <p:ext uri="{BB962C8B-B14F-4D97-AF65-F5344CB8AC3E}">
        <p14:creationId xmlns:p14="http://schemas.microsoft.com/office/powerpoint/2010/main" val="147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 hierarchy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72866"/>
            <a:r>
              <a:rPr lang="en-AU" smtClean="0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35" y="2571171"/>
            <a:ext cx="6134179" cy="3443181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7846878" y="1122927"/>
            <a:ext cx="2222509" cy="1054994"/>
            <a:chOff x="245671" y="1677042"/>
            <a:chExt cx="4860479" cy="230720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350" y="1750973"/>
              <a:ext cx="988826" cy="932261"/>
            </a:xfrm>
            <a:prstGeom prst="rect">
              <a:avLst/>
            </a:prstGeom>
          </p:spPr>
        </p:pic>
        <p:sp>
          <p:nvSpPr>
            <p:cNvPr id="44" name="Right Arrow 43"/>
            <p:cNvSpPr/>
            <p:nvPr/>
          </p:nvSpPr>
          <p:spPr>
            <a:xfrm rot="9000000">
              <a:off x="1243875" y="1732629"/>
              <a:ext cx="420526" cy="231288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177" tIns="44589" rIns="89177" bIns="44589" rtlCol="0" anchor="ctr"/>
            <a:lstStyle/>
            <a:p>
              <a:pPr algn="ctr" defTabSz="891760"/>
              <a:endParaRPr lang="en-US" sz="1539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195" y="2264369"/>
              <a:ext cx="800514" cy="714928"/>
            </a:xfrm>
            <a:prstGeom prst="rect">
              <a:avLst/>
            </a:prstGeom>
            <a:noFill/>
          </p:spPr>
          <p:txBody>
            <a:bodyPr wrap="none" lIns="89177" tIns="44589" rIns="89177" bIns="44589" rtlCol="0">
              <a:spAutoFit/>
            </a:bodyPr>
            <a:lstStyle/>
            <a:p>
              <a:pPr defTabSz="891760"/>
              <a:r>
                <a:rPr lang="en-US" sz="1539" dirty="0">
                  <a:solidFill>
                    <a:prstClr val="black"/>
                  </a:solidFill>
                </a:rPr>
                <a:t>A.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34161" y="2264369"/>
              <a:ext cx="800514" cy="714928"/>
            </a:xfrm>
            <a:prstGeom prst="rect">
              <a:avLst/>
            </a:prstGeom>
            <a:noFill/>
          </p:spPr>
          <p:txBody>
            <a:bodyPr wrap="none" lIns="89177" tIns="44589" rIns="89177" bIns="44589" rtlCol="0">
              <a:spAutoFit/>
            </a:bodyPr>
            <a:lstStyle/>
            <a:p>
              <a:pPr defTabSz="891760"/>
              <a:r>
                <a:rPr lang="en-US" sz="1539" dirty="0">
                  <a:solidFill>
                    <a:prstClr val="black"/>
                  </a:solidFill>
                </a:rPr>
                <a:t>B.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 rot="9000000">
              <a:off x="2648563" y="1677042"/>
              <a:ext cx="420526" cy="231288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177" tIns="44589" rIns="89177" bIns="44589" rtlCol="0" anchor="ctr"/>
            <a:lstStyle/>
            <a:p>
              <a:pPr algn="ctr" defTabSz="891760"/>
              <a:endParaRPr lang="en-US" sz="1539">
                <a:solidFill>
                  <a:prstClr val="black"/>
                </a:solidFill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 rot="19800000">
              <a:off x="2809101" y="1902189"/>
              <a:ext cx="420526" cy="231288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177" tIns="44589" rIns="89177" bIns="44589" rtlCol="0" anchor="ctr"/>
            <a:lstStyle/>
            <a:p>
              <a:pPr algn="ctr" defTabSz="891760"/>
              <a:endParaRPr lang="en-US" sz="1539">
                <a:solidFill>
                  <a:prstClr val="black"/>
                </a:solidFill>
              </a:endParaRPr>
            </a:p>
          </p:txBody>
        </p:sp>
        <p:sp>
          <p:nvSpPr>
            <p:cNvPr id="49" name="Circular Arrow 48"/>
            <p:cNvSpPr/>
            <p:nvPr/>
          </p:nvSpPr>
          <p:spPr>
            <a:xfrm rot="3852905">
              <a:off x="2920022" y="2200244"/>
              <a:ext cx="327822" cy="367428"/>
            </a:xfrm>
            <a:prstGeom prst="circularArrow">
              <a:avLst>
                <a:gd name="adj1" fmla="val 25000"/>
                <a:gd name="adj2" fmla="val 2059611"/>
                <a:gd name="adj3" fmla="val 4448343"/>
                <a:gd name="adj4" fmla="val 9639698"/>
                <a:gd name="adj5" fmla="val 12500"/>
              </a:avLst>
            </a:prstGeom>
            <a:solidFill>
              <a:srgbClr val="FFFFFF"/>
            </a:solidFill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9177" tIns="44589" rIns="89177" bIns="44589" rtlCol="0" anchor="ctr"/>
            <a:lstStyle/>
            <a:p>
              <a:pPr algn="ctr" defTabSz="891760"/>
              <a:endParaRPr lang="en-US" sz="1539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64484" y="2258687"/>
              <a:ext cx="825056" cy="714928"/>
            </a:xfrm>
            <a:prstGeom prst="rect">
              <a:avLst/>
            </a:prstGeom>
            <a:noFill/>
          </p:spPr>
          <p:txBody>
            <a:bodyPr wrap="none" lIns="89177" tIns="44589" rIns="89177" bIns="44589" rtlCol="0">
              <a:spAutoFit/>
            </a:bodyPr>
            <a:lstStyle/>
            <a:p>
              <a:pPr defTabSz="891760"/>
              <a:r>
                <a:rPr lang="en-US" sz="1539" dirty="0">
                  <a:solidFill>
                    <a:prstClr val="black"/>
                  </a:solidFill>
                </a:rPr>
                <a:t>C.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780" y="2960798"/>
              <a:ext cx="696572" cy="65672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6924" y="2960795"/>
              <a:ext cx="696573" cy="65672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9235" y="2960795"/>
              <a:ext cx="696573" cy="65672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0285" y="1750973"/>
              <a:ext cx="988826" cy="93226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652" y="1750973"/>
              <a:ext cx="988826" cy="932261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45671" y="3269315"/>
              <a:ext cx="825056" cy="714928"/>
            </a:xfrm>
            <a:prstGeom prst="rect">
              <a:avLst/>
            </a:prstGeom>
            <a:noFill/>
          </p:spPr>
          <p:txBody>
            <a:bodyPr wrap="none" lIns="89177" tIns="44589" rIns="89177" bIns="44589" rtlCol="0">
              <a:spAutoFit/>
            </a:bodyPr>
            <a:lstStyle/>
            <a:p>
              <a:pPr defTabSz="891760"/>
              <a:r>
                <a:rPr lang="en-US" sz="1539" dirty="0">
                  <a:solidFill>
                    <a:prstClr val="black"/>
                  </a:solidFill>
                </a:rPr>
                <a:t>D.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34161" y="3269315"/>
              <a:ext cx="800514" cy="714928"/>
            </a:xfrm>
            <a:prstGeom prst="rect">
              <a:avLst/>
            </a:prstGeom>
            <a:noFill/>
          </p:spPr>
          <p:txBody>
            <a:bodyPr wrap="none" lIns="89177" tIns="44589" rIns="89177" bIns="44589" rtlCol="0">
              <a:spAutoFit/>
            </a:bodyPr>
            <a:lstStyle/>
            <a:p>
              <a:pPr defTabSz="891760"/>
              <a:r>
                <a:rPr lang="en-US" sz="1539" dirty="0">
                  <a:solidFill>
                    <a:prstClr val="black"/>
                  </a:solidFill>
                </a:rPr>
                <a:t>E.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2720" y="3269315"/>
              <a:ext cx="728437" cy="714928"/>
            </a:xfrm>
            <a:prstGeom prst="rect">
              <a:avLst/>
            </a:prstGeom>
            <a:noFill/>
          </p:spPr>
          <p:txBody>
            <a:bodyPr wrap="none" lIns="89177" tIns="44589" rIns="89177" bIns="44589" rtlCol="0">
              <a:spAutoFit/>
            </a:bodyPr>
            <a:lstStyle/>
            <a:p>
              <a:pPr defTabSz="891760"/>
              <a:r>
                <a:rPr lang="en-US" sz="1539" dirty="0">
                  <a:solidFill>
                    <a:prstClr val="black"/>
                  </a:solidFill>
                </a:rPr>
                <a:t>F.</a:t>
              </a:r>
            </a:p>
          </p:txBody>
        </p:sp>
        <p:sp>
          <p:nvSpPr>
            <p:cNvPr id="59" name="Right Arrow 58"/>
            <p:cNvSpPr/>
            <p:nvPr/>
          </p:nvSpPr>
          <p:spPr>
            <a:xfrm rot="9000000">
              <a:off x="1342679" y="2850039"/>
              <a:ext cx="420526" cy="231288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177" tIns="44589" rIns="89177" bIns="44589" rtlCol="0" anchor="ctr"/>
            <a:lstStyle/>
            <a:p>
              <a:pPr algn="ctr" defTabSz="891760"/>
              <a:endParaRPr lang="en-US" sz="1539" dirty="0">
                <a:solidFill>
                  <a:prstClr val="black"/>
                </a:solidFill>
              </a:endParaRPr>
            </a:p>
            <a:p>
              <a:pPr algn="ctr" defTabSz="891760"/>
              <a:endParaRPr lang="en-US" sz="1539" dirty="0">
                <a:solidFill>
                  <a:prstClr val="black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66880" y="2687673"/>
              <a:ext cx="619084" cy="870826"/>
              <a:chOff x="2666880" y="2642690"/>
              <a:chExt cx="619084" cy="923665"/>
            </a:xfrm>
          </p:grpSpPr>
          <p:sp>
            <p:nvSpPr>
              <p:cNvPr id="61" name="Right Arrow 60"/>
              <p:cNvSpPr/>
              <p:nvPr/>
            </p:nvSpPr>
            <p:spPr>
              <a:xfrm rot="9000000">
                <a:off x="2666880" y="2642690"/>
                <a:ext cx="420526" cy="245321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ight Arrow 61"/>
              <p:cNvSpPr/>
              <p:nvPr/>
            </p:nvSpPr>
            <p:spPr>
              <a:xfrm rot="19800000">
                <a:off x="2827418" y="2881498"/>
                <a:ext cx="420526" cy="245321"/>
              </a:xfrm>
              <a:prstGeom prst="right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Circular Arrow 62"/>
              <p:cNvSpPr/>
              <p:nvPr/>
            </p:nvSpPr>
            <p:spPr>
              <a:xfrm rot="3852905">
                <a:off x="2928393" y="3208785"/>
                <a:ext cx="347713" cy="367428"/>
              </a:xfrm>
              <a:prstGeom prst="circularArrow">
                <a:avLst>
                  <a:gd name="adj1" fmla="val 25000"/>
                  <a:gd name="adj2" fmla="val 2059611"/>
                  <a:gd name="adj3" fmla="val 4448343"/>
                  <a:gd name="adj4" fmla="val 9639698"/>
                  <a:gd name="adj5" fmla="val 12500"/>
                </a:avLst>
              </a:prstGeom>
              <a:solidFill>
                <a:srgbClr val="FFFFFF"/>
              </a:solidFill>
              <a:ln w="28575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449936" y="1684337"/>
              <a:ext cx="619084" cy="870826"/>
              <a:chOff x="2666880" y="2642690"/>
              <a:chExt cx="619084" cy="923665"/>
            </a:xfrm>
          </p:grpSpPr>
          <p:sp>
            <p:nvSpPr>
              <p:cNvPr id="65" name="Right Arrow 64"/>
              <p:cNvSpPr/>
              <p:nvPr/>
            </p:nvSpPr>
            <p:spPr>
              <a:xfrm rot="9000000">
                <a:off x="2666880" y="2642690"/>
                <a:ext cx="420526" cy="245321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Circular Arrow 65"/>
              <p:cNvSpPr/>
              <p:nvPr/>
            </p:nvSpPr>
            <p:spPr>
              <a:xfrm rot="3852905">
                <a:off x="2928393" y="3208785"/>
                <a:ext cx="347713" cy="367428"/>
              </a:xfrm>
              <a:prstGeom prst="circularArrow">
                <a:avLst>
                  <a:gd name="adj1" fmla="val 25000"/>
                  <a:gd name="adj2" fmla="val 2059611"/>
                  <a:gd name="adj3" fmla="val 4448343"/>
                  <a:gd name="adj4" fmla="val 9639698"/>
                  <a:gd name="adj5" fmla="val 12500"/>
                </a:avLst>
              </a:prstGeom>
              <a:solidFill>
                <a:srgbClr val="FFFFFF"/>
              </a:solidFill>
              <a:ln w="28575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487066" y="2746258"/>
              <a:ext cx="619084" cy="870826"/>
              <a:chOff x="2666880" y="2642690"/>
              <a:chExt cx="619084" cy="923665"/>
            </a:xfrm>
          </p:grpSpPr>
          <p:sp>
            <p:nvSpPr>
              <p:cNvPr id="68" name="Right Arrow 67"/>
              <p:cNvSpPr/>
              <p:nvPr/>
            </p:nvSpPr>
            <p:spPr>
              <a:xfrm rot="9000000">
                <a:off x="2666880" y="2642690"/>
                <a:ext cx="420526" cy="245321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ight Arrow 68"/>
              <p:cNvSpPr/>
              <p:nvPr/>
            </p:nvSpPr>
            <p:spPr>
              <a:xfrm rot="19800000">
                <a:off x="2827418" y="2881498"/>
                <a:ext cx="420526" cy="245321"/>
              </a:xfrm>
              <a:prstGeom prst="right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Circular Arrow 69"/>
              <p:cNvSpPr/>
              <p:nvPr/>
            </p:nvSpPr>
            <p:spPr>
              <a:xfrm rot="3852905">
                <a:off x="2928393" y="3208785"/>
                <a:ext cx="347713" cy="367428"/>
              </a:xfrm>
              <a:prstGeom prst="circularArrow">
                <a:avLst>
                  <a:gd name="adj1" fmla="val 25000"/>
                  <a:gd name="adj2" fmla="val 2059611"/>
                  <a:gd name="adj3" fmla="val 4448343"/>
                  <a:gd name="adj4" fmla="val 9639698"/>
                  <a:gd name="adj5" fmla="val 12500"/>
                </a:avLst>
              </a:prstGeom>
              <a:solidFill>
                <a:srgbClr val="FFFFFF"/>
              </a:solidFill>
              <a:ln w="28575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7846877" y="928048"/>
            <a:ext cx="2561816" cy="1364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73" idx="2"/>
          </p:cNvCxnSpPr>
          <p:nvPr/>
        </p:nvCxnSpPr>
        <p:spPr>
          <a:xfrm flipH="1">
            <a:off x="8856981" y="2292825"/>
            <a:ext cx="270805" cy="750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4128648" y="1401144"/>
            <a:ext cx="3208215" cy="666239"/>
            <a:chOff x="215963" y="3736734"/>
            <a:chExt cx="4947522" cy="102743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352" y="3844022"/>
              <a:ext cx="882501" cy="832017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11639" y="3844022"/>
              <a:ext cx="882501" cy="832017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882" y="3844022"/>
              <a:ext cx="882501" cy="832017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215963" y="4260029"/>
              <a:ext cx="599100" cy="504140"/>
            </a:xfrm>
            <a:prstGeom prst="rect">
              <a:avLst/>
            </a:prstGeom>
            <a:noFill/>
          </p:spPr>
          <p:txBody>
            <a:bodyPr wrap="none" lIns="89177" tIns="44589" rIns="89177" bIns="44589" rtlCol="0">
              <a:spAutoFit/>
            </a:bodyPr>
            <a:lstStyle/>
            <a:p>
              <a:pPr defTabSz="891760"/>
              <a:r>
                <a:rPr lang="en-US" sz="1539" dirty="0">
                  <a:solidFill>
                    <a:prstClr val="black"/>
                  </a:solidFill>
                </a:rPr>
                <a:t>G.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04454" y="4260029"/>
              <a:ext cx="581798" cy="504140"/>
            </a:xfrm>
            <a:prstGeom prst="rect">
              <a:avLst/>
            </a:prstGeom>
            <a:noFill/>
          </p:spPr>
          <p:txBody>
            <a:bodyPr wrap="none" lIns="89177" tIns="44589" rIns="89177" bIns="44589" rtlCol="0">
              <a:spAutoFit/>
            </a:bodyPr>
            <a:lstStyle/>
            <a:p>
              <a:pPr defTabSz="891760"/>
              <a:r>
                <a:rPr lang="en-US" sz="1539" dirty="0">
                  <a:solidFill>
                    <a:prstClr val="black"/>
                  </a:solidFill>
                </a:rPr>
                <a:t>H.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433009" y="4260029"/>
              <a:ext cx="445833" cy="504140"/>
            </a:xfrm>
            <a:prstGeom prst="rect">
              <a:avLst/>
            </a:prstGeom>
            <a:noFill/>
          </p:spPr>
          <p:txBody>
            <a:bodyPr wrap="none" lIns="89177" tIns="44589" rIns="89177" bIns="44589" rtlCol="0">
              <a:spAutoFit/>
            </a:bodyPr>
            <a:lstStyle/>
            <a:p>
              <a:pPr defTabSz="891760"/>
              <a:r>
                <a:rPr lang="en-US" sz="1539" dirty="0">
                  <a:solidFill>
                    <a:prstClr val="black"/>
                  </a:solidFill>
                </a:rPr>
                <a:t>I.</a:t>
              </a:r>
            </a:p>
          </p:txBody>
        </p:sp>
        <p:sp>
          <p:nvSpPr>
            <p:cNvPr id="82" name="Right Arrow 81"/>
            <p:cNvSpPr/>
            <p:nvPr/>
          </p:nvSpPr>
          <p:spPr>
            <a:xfrm rot="9000000">
              <a:off x="1396275" y="3927647"/>
              <a:ext cx="420526" cy="231288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177" tIns="44589" rIns="89177" bIns="44589" rtlCol="0" anchor="ctr"/>
            <a:lstStyle/>
            <a:p>
              <a:pPr algn="ctr" defTabSz="891760"/>
              <a:endParaRPr lang="en-US" sz="1539">
                <a:solidFill>
                  <a:prstClr val="black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796123" y="3736734"/>
              <a:ext cx="621753" cy="871501"/>
              <a:chOff x="2664211" y="2641975"/>
              <a:chExt cx="621753" cy="924380"/>
            </a:xfrm>
          </p:grpSpPr>
          <p:sp>
            <p:nvSpPr>
              <p:cNvPr id="84" name="Right Arrow 83"/>
              <p:cNvSpPr/>
              <p:nvPr/>
            </p:nvSpPr>
            <p:spPr>
              <a:xfrm rot="9000000">
                <a:off x="2664211" y="2641975"/>
                <a:ext cx="425864" cy="236076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 dirty="0">
                  <a:solidFill>
                    <a:prstClr val="black"/>
                  </a:solidFill>
                </a:endParaRPr>
              </a:p>
              <a:p>
                <a:pPr algn="ctr" defTabSz="891760"/>
                <a:endParaRPr lang="en-US" sz="153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ight Arrow 84"/>
              <p:cNvSpPr/>
              <p:nvPr/>
            </p:nvSpPr>
            <p:spPr>
              <a:xfrm rot="19800000">
                <a:off x="2827418" y="2881498"/>
                <a:ext cx="420526" cy="245321"/>
              </a:xfrm>
              <a:prstGeom prst="right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Circular Arrow 85"/>
              <p:cNvSpPr/>
              <p:nvPr/>
            </p:nvSpPr>
            <p:spPr>
              <a:xfrm rot="3852905">
                <a:off x="2928393" y="3208785"/>
                <a:ext cx="347713" cy="367428"/>
              </a:xfrm>
              <a:prstGeom prst="circularArrow">
                <a:avLst>
                  <a:gd name="adj1" fmla="val 25000"/>
                  <a:gd name="adj2" fmla="val 2059611"/>
                  <a:gd name="adj3" fmla="val 4448343"/>
                  <a:gd name="adj4" fmla="val 9639698"/>
                  <a:gd name="adj5" fmla="val 12500"/>
                </a:avLst>
              </a:prstGeom>
              <a:solidFill>
                <a:srgbClr val="FFFFFF"/>
              </a:solidFill>
              <a:ln w="28575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544401" y="3737410"/>
              <a:ext cx="619084" cy="870826"/>
              <a:chOff x="2666880" y="2642690"/>
              <a:chExt cx="619084" cy="923665"/>
            </a:xfrm>
          </p:grpSpPr>
          <p:sp>
            <p:nvSpPr>
              <p:cNvPr id="88" name="Right Arrow 87"/>
              <p:cNvSpPr/>
              <p:nvPr/>
            </p:nvSpPr>
            <p:spPr>
              <a:xfrm rot="9000000">
                <a:off x="2666880" y="2642690"/>
                <a:ext cx="420526" cy="245321"/>
              </a:xfrm>
              <a:prstGeom prst="right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ight Arrow 88"/>
              <p:cNvSpPr/>
              <p:nvPr/>
            </p:nvSpPr>
            <p:spPr>
              <a:xfrm rot="19800000">
                <a:off x="2827418" y="2881498"/>
                <a:ext cx="420526" cy="245321"/>
              </a:xfrm>
              <a:prstGeom prst="right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Circular Arrow 89"/>
              <p:cNvSpPr/>
              <p:nvPr/>
            </p:nvSpPr>
            <p:spPr>
              <a:xfrm rot="3852905">
                <a:off x="2928393" y="3208785"/>
                <a:ext cx="347713" cy="367428"/>
              </a:xfrm>
              <a:prstGeom prst="circularArrow">
                <a:avLst>
                  <a:gd name="adj1" fmla="val 25000"/>
                  <a:gd name="adj2" fmla="val 2059611"/>
                  <a:gd name="adj3" fmla="val 4448343"/>
                  <a:gd name="adj4" fmla="val 9639698"/>
                  <a:gd name="adj5" fmla="val 12500"/>
                </a:avLst>
              </a:prstGeom>
              <a:solidFill>
                <a:srgbClr val="FFFFFF"/>
              </a:solidFill>
              <a:ln w="28575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760"/>
                <a:endParaRPr lang="en-US" sz="153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5726416" y="4301017"/>
            <a:ext cx="1467068" cy="246221"/>
          </a:xfrm>
          <a:prstGeom prst="rect">
            <a:avLst/>
          </a:prstGeom>
          <a:solidFill>
            <a:srgbClr val="FFD579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High voltage</a:t>
            </a:r>
            <a:endParaRPr lang="en-US" sz="1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780451" y="4301016"/>
            <a:ext cx="1467068" cy="246221"/>
          </a:xfrm>
          <a:prstGeom prst="rect">
            <a:avLst/>
          </a:prstGeom>
          <a:solidFill>
            <a:srgbClr val="FFD579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Sub transmission</a:t>
            </a:r>
            <a:endParaRPr lang="en-US" sz="1000" dirty="0"/>
          </a:p>
        </p:txBody>
      </p:sp>
      <p:sp>
        <p:nvSpPr>
          <p:cNvPr id="109" name="Rectangle 108"/>
          <p:cNvSpPr/>
          <p:nvPr/>
        </p:nvSpPr>
        <p:spPr>
          <a:xfrm>
            <a:off x="4128648" y="1269674"/>
            <a:ext cx="3294095" cy="1023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5357896" y="2292825"/>
            <a:ext cx="426270" cy="6319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2074861" y="1356570"/>
            <a:ext cx="1437976" cy="827849"/>
            <a:chOff x="-389218" y="1481465"/>
            <a:chExt cx="2814377" cy="1684666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89218" y="1481465"/>
              <a:ext cx="850698" cy="80203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5417" y="1489449"/>
              <a:ext cx="869001" cy="81929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6001" y="2215887"/>
              <a:ext cx="1007901" cy="950244"/>
            </a:xfrm>
            <a:prstGeom prst="rect">
              <a:avLst/>
            </a:prstGeom>
          </p:spPr>
        </p:pic>
        <p:sp>
          <p:nvSpPr>
            <p:cNvPr id="119" name="Right Arrow 118"/>
            <p:cNvSpPr/>
            <p:nvPr/>
          </p:nvSpPr>
          <p:spPr>
            <a:xfrm rot="19800000">
              <a:off x="319333" y="1565091"/>
              <a:ext cx="420526" cy="231288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177" tIns="44589" rIns="89177" bIns="44589" rtlCol="0" anchor="ctr"/>
            <a:lstStyle/>
            <a:p>
              <a:pPr algn="ctr" defTabSz="891760"/>
              <a:endParaRPr lang="en-US" sz="1539">
                <a:solidFill>
                  <a:prstClr val="black"/>
                </a:solidFill>
              </a:endParaRPr>
            </a:p>
          </p:txBody>
        </p:sp>
        <p:sp>
          <p:nvSpPr>
            <p:cNvPr id="120" name="Right Arrow 119"/>
            <p:cNvSpPr/>
            <p:nvPr/>
          </p:nvSpPr>
          <p:spPr>
            <a:xfrm rot="19800000">
              <a:off x="2004633" y="1551115"/>
              <a:ext cx="420526" cy="231288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177" tIns="44589" rIns="89177" bIns="44589" rtlCol="0" anchor="ctr"/>
            <a:lstStyle/>
            <a:p>
              <a:pPr algn="ctr" defTabSz="891760"/>
              <a:endParaRPr lang="en-US" sz="1539">
                <a:solidFill>
                  <a:prstClr val="black"/>
                </a:solidFill>
              </a:endParaRPr>
            </a:p>
          </p:txBody>
        </p:sp>
        <p:sp>
          <p:nvSpPr>
            <p:cNvPr id="121" name="Right Arrow 120"/>
            <p:cNvSpPr/>
            <p:nvPr/>
          </p:nvSpPr>
          <p:spPr>
            <a:xfrm rot="19800000">
              <a:off x="1250806" y="2417366"/>
              <a:ext cx="420526" cy="231288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177" tIns="44589" rIns="89177" bIns="44589" rtlCol="0" anchor="ctr"/>
            <a:lstStyle/>
            <a:p>
              <a:pPr algn="ctr" defTabSz="891760"/>
              <a:endParaRPr lang="en-US" sz="1539">
                <a:solidFill>
                  <a:prstClr val="black"/>
                </a:solidFill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2021044" y="1256093"/>
            <a:ext cx="1662569" cy="1036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2509516" y="2308625"/>
            <a:ext cx="1174096" cy="7348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1950292" y="4987100"/>
            <a:ext cx="946588" cy="680117"/>
            <a:chOff x="5612750" y="4782382"/>
            <a:chExt cx="1744565" cy="1253459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12750" y="4782382"/>
              <a:ext cx="1007901" cy="950244"/>
            </a:xfrm>
            <a:prstGeom prst="rect">
              <a:avLst/>
            </a:prstGeom>
          </p:spPr>
        </p:pic>
        <p:sp>
          <p:nvSpPr>
            <p:cNvPr id="134" name="TextBox 133"/>
            <p:cNvSpPr txBox="1"/>
            <p:nvPr/>
          </p:nvSpPr>
          <p:spPr>
            <a:xfrm>
              <a:off x="6620652" y="5433346"/>
              <a:ext cx="736663" cy="602495"/>
            </a:xfrm>
            <a:prstGeom prst="rect">
              <a:avLst/>
            </a:prstGeom>
            <a:noFill/>
          </p:spPr>
          <p:txBody>
            <a:bodyPr wrap="none" lIns="89177" tIns="44589" rIns="89177" bIns="44589" rtlCol="0">
              <a:spAutoFit/>
            </a:bodyPr>
            <a:lstStyle/>
            <a:p>
              <a:pPr defTabSz="891760"/>
              <a:r>
                <a:rPr lang="en-US" sz="1539" dirty="0">
                  <a:solidFill>
                    <a:prstClr val="black"/>
                  </a:solidFill>
                </a:rPr>
                <a:t>M.</a:t>
              </a:r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1738197" y="4987098"/>
            <a:ext cx="1181507" cy="79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Arrow Connector 136"/>
          <p:cNvCxnSpPr>
            <a:stCxn id="136" idx="3"/>
          </p:cNvCxnSpPr>
          <p:nvPr/>
        </p:nvCxnSpPr>
        <p:spPr>
          <a:xfrm>
            <a:off x="2919703" y="5386875"/>
            <a:ext cx="485702" cy="421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034" y="913359"/>
            <a:ext cx="3463739" cy="1727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026" y="285910"/>
            <a:ext cx="7810500" cy="48788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Representative agent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850" y="929317"/>
            <a:ext cx="3432640" cy="1670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850" y="2656912"/>
            <a:ext cx="3463740" cy="1720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033" y="2804861"/>
            <a:ext cx="3463740" cy="1613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980" y="4583190"/>
            <a:ext cx="3463740" cy="16454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1573" y="4554086"/>
            <a:ext cx="3463740" cy="16493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948204" y="3332646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Residential + PV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101706" y="3332645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Commercial + Cogen</a:t>
            </a:r>
          </a:p>
        </p:txBody>
      </p:sp>
    </p:spTree>
    <p:extLst>
      <p:ext uri="{BB962C8B-B14F-4D97-AF65-F5344CB8AC3E}">
        <p14:creationId xmlns:p14="http://schemas.microsoft.com/office/powerpoint/2010/main" val="5197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MODEL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3" y="1381237"/>
            <a:ext cx="10686197" cy="4741981"/>
          </a:xfrm>
        </p:spPr>
        <p:txBody>
          <a:bodyPr/>
          <a:lstStyle/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dirty="0"/>
              <a:t>Long time horizons and uncertainty in rapidly changing market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dirty="0"/>
              <a:t>Deterministic model with two exogenous scenarios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dirty="0"/>
              <a:t>Approximates each customer category as an average representative ‘agent’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dirty="0"/>
              <a:t>Does not include costs of upgrading network to handle increased distributed generation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dirty="0"/>
              <a:t>Does not include savings associated with replacement expenditure savings associated with downsizing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dirty="0"/>
              <a:t>Data for one state </a:t>
            </a:r>
            <a:r>
              <a:rPr lang="en-US" dirty="0" smtClean="0"/>
              <a:t>only </a:t>
            </a:r>
            <a:r>
              <a:rPr lang="mr-IN" dirty="0" smtClean="0"/>
              <a:t>–</a:t>
            </a:r>
            <a:r>
              <a:rPr lang="en-US" dirty="0" smtClean="0"/>
              <a:t> looking to expand!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Scenario </a:t>
            </a:r>
            <a:r>
              <a:rPr lang="en-US" b="1" dirty="0">
                <a:solidFill>
                  <a:schemeClr val="accent1"/>
                </a:solidFill>
              </a:rPr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152"/>
            <a:ext cx="9578939" cy="5301569"/>
          </a:xfrm>
        </p:spPr>
        <p:txBody>
          <a:bodyPr/>
          <a:lstStyle/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2000" dirty="0"/>
              <a:t>Customer numbers, capacity and generation are for NSW 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2000" dirty="0"/>
              <a:t>LGNC payments are NOT made to existing generation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2000" dirty="0"/>
              <a:t>LGNC payments are NOT made to generation under &lt;10kW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2000" dirty="0"/>
              <a:t>Networks have sufficient capacity to avoid investment until 2025 (~600MW)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2000" dirty="0"/>
              <a:t>80/20 benefit share (80% benefit goes to generators / 20% to Networks)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2000" dirty="0"/>
              <a:t>Growth projections are modelled from AEMO projections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2000" dirty="0"/>
              <a:t>LRMC values independently estimated from Energeia work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r>
              <a:rPr lang="en-US" sz="2000" dirty="0"/>
              <a:t>Costs (augmentation and LGNC payments) allocated to customers on a volumetric basis</a:t>
            </a:r>
          </a:p>
          <a:p>
            <a:pPr marL="278675" indent="-278675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78675" indent="-278675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Gross generation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65" y="1448899"/>
            <a:ext cx="4472560" cy="222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77" y="1544434"/>
            <a:ext cx="4357139" cy="2221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675" y="4066627"/>
            <a:ext cx="7124532" cy="17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b="1" dirty="0">
                <a:solidFill>
                  <a:schemeClr val="accent1"/>
                </a:solidFill>
              </a:rPr>
              <a:t>Consumption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7476" y="4072237"/>
            <a:ext cx="1920957" cy="326909"/>
          </a:xfrm>
          <a:prstGeom prst="rect">
            <a:avLst/>
          </a:prstGeom>
          <a:noFill/>
        </p:spPr>
        <p:txBody>
          <a:bodyPr wrap="none" lIns="89177" tIns="44589" rIns="89177" bIns="44589" rtlCol="0">
            <a:spAutoFit/>
          </a:bodyPr>
          <a:lstStyle/>
          <a:p>
            <a:pPr defTabSz="891760"/>
            <a:r>
              <a:rPr lang="en-US" sz="1539" dirty="0">
                <a:solidFill>
                  <a:prstClr val="black"/>
                </a:solidFill>
              </a:rPr>
              <a:t>Gross Consumption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5764" y="4076019"/>
            <a:ext cx="2443536" cy="326909"/>
          </a:xfrm>
          <a:prstGeom prst="rect">
            <a:avLst/>
          </a:prstGeom>
          <a:noFill/>
        </p:spPr>
        <p:txBody>
          <a:bodyPr wrap="none" lIns="89177" tIns="44589" rIns="89177" bIns="44589" rtlCol="0">
            <a:spAutoFit/>
          </a:bodyPr>
          <a:lstStyle/>
          <a:p>
            <a:pPr defTabSz="891760"/>
            <a:r>
              <a:rPr lang="en-US" sz="1539" dirty="0">
                <a:solidFill>
                  <a:prstClr val="black"/>
                </a:solidFill>
              </a:rPr>
              <a:t>Net (Import) Consumption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75" y="1363846"/>
            <a:ext cx="4518974" cy="2625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986" y="1391141"/>
            <a:ext cx="4306788" cy="262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Growth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 peak demand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/>
                </a:solidFill>
              </a:rPr>
              <a:t>isf.uts.edu.au</a:t>
            </a:r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01" y="4255189"/>
            <a:ext cx="8374766" cy="1540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026" y="1329085"/>
            <a:ext cx="4121888" cy="2554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67" y="1324985"/>
            <a:ext cx="4128505" cy="25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035 ISF ID_PPT_4x3">
  <a:themeElements>
    <a:clrScheme name="Custom 4">
      <a:dk1>
        <a:sysClr val="windowText" lastClr="000000"/>
      </a:dk1>
      <a:lt1>
        <a:sysClr val="window" lastClr="FFFFFF"/>
      </a:lt1>
      <a:dk2>
        <a:srgbClr val="EA7125"/>
      </a:dk2>
      <a:lt2>
        <a:srgbClr val="8CB7C7"/>
      </a:lt2>
      <a:accent1>
        <a:srgbClr val="00AAD2"/>
      </a:accent1>
      <a:accent2>
        <a:srgbClr val="EA7125"/>
      </a:accent2>
      <a:accent3>
        <a:srgbClr val="BED600"/>
      </a:accent3>
      <a:accent4>
        <a:srgbClr val="00AA86"/>
      </a:accent4>
      <a:accent5>
        <a:srgbClr val="DC291E"/>
      </a:accent5>
      <a:accent6>
        <a:srgbClr val="0078C9"/>
      </a:accent6>
      <a:hlink>
        <a:srgbClr val="00AEEF"/>
      </a:hlink>
      <a:folHlink>
        <a:srgbClr val="9325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SF_2015_PPT_16x9">
  <a:themeElements>
    <a:clrScheme name="ISF colours">
      <a:dk1>
        <a:sysClr val="windowText" lastClr="000000"/>
      </a:dk1>
      <a:lt1>
        <a:sysClr val="window" lastClr="FFFFFF"/>
      </a:lt1>
      <a:dk2>
        <a:srgbClr val="D0C8BF"/>
      </a:dk2>
      <a:lt2>
        <a:srgbClr val="FFFFFF"/>
      </a:lt2>
      <a:accent1>
        <a:srgbClr val="B1005D"/>
      </a:accent1>
      <a:accent2>
        <a:srgbClr val="B1A495"/>
      </a:accent2>
      <a:accent3>
        <a:srgbClr val="E6DFDC"/>
      </a:accent3>
      <a:accent4>
        <a:srgbClr val="640034"/>
      </a:accent4>
      <a:accent5>
        <a:srgbClr val="FF79B6"/>
      </a:accent5>
      <a:accent6>
        <a:srgbClr val="D0C8BF"/>
      </a:accent6>
      <a:hlink>
        <a:srgbClr val="B1005D"/>
      </a:hlink>
      <a:folHlink>
        <a:srgbClr val="6400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19035 ISF ID_PPT_4x3.potx</Template>
  <TotalTime>4101</TotalTime>
  <Words>720</Words>
  <Application>Microsoft Macintosh PowerPoint</Application>
  <PresentationFormat>Widescreen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Cambria</vt:lpstr>
      <vt:lpstr>Cambria Math</vt:lpstr>
      <vt:lpstr>Mangal</vt:lpstr>
      <vt:lpstr>Times New Roman</vt:lpstr>
      <vt:lpstr>Wingdings</vt:lpstr>
      <vt:lpstr>Arial</vt:lpstr>
      <vt:lpstr>19035 ISF ID_PPT_4x3</vt:lpstr>
      <vt:lpstr>3_ISF_2015_PPT_16x9</vt:lpstr>
      <vt:lpstr>The network value of distributed generation</vt:lpstr>
      <vt:lpstr>Research questions</vt:lpstr>
      <vt:lpstr>model hierarchy</vt:lpstr>
      <vt:lpstr>Representative agent model</vt:lpstr>
      <vt:lpstr>MODEL Limitations</vt:lpstr>
      <vt:lpstr>Scenario assumptions</vt:lpstr>
      <vt:lpstr>Gross generation</vt:lpstr>
      <vt:lpstr>Consumption</vt:lpstr>
      <vt:lpstr>Growth in peak demand</vt:lpstr>
      <vt:lpstr>Change in peak profile in 2050</vt:lpstr>
      <vt:lpstr>Economic costs and benefits</vt:lpstr>
      <vt:lpstr>Incremental costs </vt:lpstr>
      <vt:lpstr>Economic costs and benefits</vt:lpstr>
      <vt:lpstr>Impact on consumer bills</vt:lpstr>
      <vt:lpstr>Network utilisation</vt:lpstr>
      <vt:lpstr>LGNC paid to SMALL systems? (&lt;10 KW)</vt:lpstr>
      <vt:lpstr>What happens if demand growth is flat?  </vt:lpstr>
      <vt:lpstr>OTHER Sensitivity</vt:lpstr>
      <vt:lpstr>Conclusion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Dr.doc</dc:creator>
  <cp:lastModifiedBy>Scott Kelly</cp:lastModifiedBy>
  <cp:revision>120</cp:revision>
  <dcterms:created xsi:type="dcterms:W3CDTF">2012-09-12T10:55:04Z</dcterms:created>
  <dcterms:modified xsi:type="dcterms:W3CDTF">2016-11-30T00:54:29Z</dcterms:modified>
</cp:coreProperties>
</file>