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2"/>
  </p:notesMasterIdLst>
  <p:sldIdLst>
    <p:sldId id="256" r:id="rId2"/>
    <p:sldId id="257" r:id="rId3"/>
    <p:sldId id="263" r:id="rId4"/>
    <p:sldId id="276" r:id="rId5"/>
    <p:sldId id="271" r:id="rId6"/>
    <p:sldId id="272" r:id="rId7"/>
    <p:sldId id="275" r:id="rId8"/>
    <p:sldId id="273" r:id="rId9"/>
    <p:sldId id="274" r:id="rId10"/>
    <p:sldId id="261" r:id="rId11"/>
    <p:sldId id="258" r:id="rId12"/>
    <p:sldId id="259" r:id="rId13"/>
    <p:sldId id="265" r:id="rId14"/>
    <p:sldId id="266" r:id="rId15"/>
    <p:sldId id="267" r:id="rId16"/>
    <p:sldId id="277" r:id="rId17"/>
    <p:sldId id="278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6255" autoAdjust="0"/>
  </p:normalViewPr>
  <p:slideViewPr>
    <p:cSldViewPr snapToGrid="0" snapToObjects="1">
      <p:cViewPr>
        <p:scale>
          <a:sx n="90" d="100"/>
          <a:sy n="90" d="100"/>
        </p:scale>
        <p:origin x="-224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EBD70-12E3-9A47-8ED6-EE388319D0C5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2FC990-3E0E-644B-9DDC-9AFF95EFEE25}" type="pres">
      <dgm:prSet presAssocID="{316EBD70-12E3-9A47-8ED6-EE388319D0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BDEB0-6F8C-894C-980B-E0D94762691C}" type="presOf" srcId="{316EBD70-12E3-9A47-8ED6-EE388319D0C5}" destId="{1E2FC990-3E0E-644B-9DDC-9AFF95EFEE2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51AD4-A648-42CE-A868-EF5E66421B3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62D2A7B-530A-4E94-B427-EAEE328F85BB}">
      <dgm:prSet phldrT="[Text]"/>
      <dgm:spPr/>
      <dgm:t>
        <a:bodyPr/>
        <a:lstStyle/>
        <a:p>
          <a:r>
            <a:rPr lang="en-AU"/>
            <a:t>Information</a:t>
          </a:r>
        </a:p>
      </dgm:t>
    </dgm:pt>
    <dgm:pt modelId="{9ECC82AB-E3C5-46E2-B253-5C970E11A361}" type="parTrans" cxnId="{ED91C350-5CFB-4E6A-9EFB-C4B3720DFBF5}">
      <dgm:prSet/>
      <dgm:spPr/>
      <dgm:t>
        <a:bodyPr/>
        <a:lstStyle/>
        <a:p>
          <a:endParaRPr lang="en-AU"/>
        </a:p>
      </dgm:t>
    </dgm:pt>
    <dgm:pt modelId="{A5142A13-4392-4991-964A-9D1A6A821174}" type="sibTrans" cxnId="{ED91C350-5CFB-4E6A-9EFB-C4B3720DFBF5}">
      <dgm:prSet/>
      <dgm:spPr/>
      <dgm:t>
        <a:bodyPr/>
        <a:lstStyle/>
        <a:p>
          <a:endParaRPr lang="en-AU"/>
        </a:p>
      </dgm:t>
    </dgm:pt>
    <dgm:pt modelId="{800A457C-F064-4689-941F-3FD3C2D56B4C}">
      <dgm:prSet phldrT="[Text]" custT="1"/>
      <dgm:spPr/>
      <dgm:t>
        <a:bodyPr/>
        <a:lstStyle/>
        <a:p>
          <a:r>
            <a:rPr lang="en-AU" sz="1800" dirty="0"/>
            <a:t>a one-way relationship in which </a:t>
          </a:r>
          <a:r>
            <a:rPr lang="en-AU" sz="1800" dirty="0" smtClean="0"/>
            <a:t>local government </a:t>
          </a:r>
          <a:r>
            <a:rPr lang="en-AU" sz="1800" dirty="0"/>
            <a:t>delivers information to citizens</a:t>
          </a:r>
        </a:p>
      </dgm:t>
    </dgm:pt>
    <dgm:pt modelId="{2175D3A5-C90F-465D-B48D-16E29649215F}" type="parTrans" cxnId="{C03C2F9D-1016-4DD7-AB6B-C9F6822B9B01}">
      <dgm:prSet/>
      <dgm:spPr/>
      <dgm:t>
        <a:bodyPr/>
        <a:lstStyle/>
        <a:p>
          <a:endParaRPr lang="en-AU"/>
        </a:p>
      </dgm:t>
    </dgm:pt>
    <dgm:pt modelId="{64966C10-B5C4-4B91-BD74-D60355C65CC4}" type="sibTrans" cxnId="{C03C2F9D-1016-4DD7-AB6B-C9F6822B9B01}">
      <dgm:prSet/>
      <dgm:spPr/>
      <dgm:t>
        <a:bodyPr/>
        <a:lstStyle/>
        <a:p>
          <a:endParaRPr lang="en-AU"/>
        </a:p>
      </dgm:t>
    </dgm:pt>
    <dgm:pt modelId="{15D428BD-2223-45BC-8BA4-EF4501441D37}">
      <dgm:prSet phldrT="[Text]"/>
      <dgm:spPr/>
      <dgm:t>
        <a:bodyPr/>
        <a:lstStyle/>
        <a:p>
          <a:r>
            <a:rPr lang="en-AU"/>
            <a:t>Consultation</a:t>
          </a:r>
        </a:p>
      </dgm:t>
    </dgm:pt>
    <dgm:pt modelId="{99294524-A47B-42A9-B0DF-CD735167C6AB}" type="parTrans" cxnId="{693DAFB3-BC15-4A77-9F55-CE2C49C5B4AD}">
      <dgm:prSet/>
      <dgm:spPr/>
      <dgm:t>
        <a:bodyPr/>
        <a:lstStyle/>
        <a:p>
          <a:endParaRPr lang="en-AU"/>
        </a:p>
      </dgm:t>
    </dgm:pt>
    <dgm:pt modelId="{1F3C9753-F588-4CEF-BC73-F0669EB1E142}" type="sibTrans" cxnId="{693DAFB3-BC15-4A77-9F55-CE2C49C5B4AD}">
      <dgm:prSet/>
      <dgm:spPr/>
      <dgm:t>
        <a:bodyPr/>
        <a:lstStyle/>
        <a:p>
          <a:endParaRPr lang="en-AU"/>
        </a:p>
      </dgm:t>
    </dgm:pt>
    <dgm:pt modelId="{6D1A42A5-C917-4D56-9F4C-A14540570A2E}">
      <dgm:prSet phldrT="[Text]" custT="1"/>
      <dgm:spPr/>
      <dgm:t>
        <a:bodyPr/>
        <a:lstStyle/>
        <a:p>
          <a:r>
            <a:rPr lang="en-AU" sz="1800" dirty="0"/>
            <a:t>a two-way relationship in which citizens provide feedback on issues defined by </a:t>
          </a:r>
          <a:r>
            <a:rPr lang="en-AU" sz="1800" dirty="0" smtClean="0"/>
            <a:t>local government</a:t>
          </a:r>
          <a:endParaRPr lang="en-AU" sz="1800" dirty="0"/>
        </a:p>
      </dgm:t>
    </dgm:pt>
    <dgm:pt modelId="{4B6CB330-3A45-410A-AD65-4714EF9079AA}" type="parTrans" cxnId="{CD03E501-6ACB-42A6-B9C9-3B84FD743DC2}">
      <dgm:prSet/>
      <dgm:spPr/>
      <dgm:t>
        <a:bodyPr/>
        <a:lstStyle/>
        <a:p>
          <a:endParaRPr lang="en-AU"/>
        </a:p>
      </dgm:t>
    </dgm:pt>
    <dgm:pt modelId="{D922ADD7-4DD6-4579-B872-375EBAF03CF1}" type="sibTrans" cxnId="{CD03E501-6ACB-42A6-B9C9-3B84FD743DC2}">
      <dgm:prSet/>
      <dgm:spPr/>
      <dgm:t>
        <a:bodyPr/>
        <a:lstStyle/>
        <a:p>
          <a:endParaRPr lang="en-AU"/>
        </a:p>
      </dgm:t>
    </dgm:pt>
    <dgm:pt modelId="{962C735F-2C24-4D4C-9DA0-397DC72A7F61}">
      <dgm:prSet phldrT="[Text]"/>
      <dgm:spPr/>
      <dgm:t>
        <a:bodyPr/>
        <a:lstStyle/>
        <a:p>
          <a:r>
            <a:rPr lang="en-AU"/>
            <a:t>Active participation</a:t>
          </a:r>
        </a:p>
      </dgm:t>
    </dgm:pt>
    <dgm:pt modelId="{37BBE763-942F-4C51-BFBA-F496E0CD65F0}" type="parTrans" cxnId="{42481170-884E-4516-82B5-C274021C4549}">
      <dgm:prSet/>
      <dgm:spPr/>
      <dgm:t>
        <a:bodyPr/>
        <a:lstStyle/>
        <a:p>
          <a:endParaRPr lang="en-AU"/>
        </a:p>
      </dgm:t>
    </dgm:pt>
    <dgm:pt modelId="{8773EAAE-DC00-4804-B7A5-DEC69D660BA6}" type="sibTrans" cxnId="{42481170-884E-4516-82B5-C274021C4549}">
      <dgm:prSet/>
      <dgm:spPr/>
      <dgm:t>
        <a:bodyPr/>
        <a:lstStyle/>
        <a:p>
          <a:endParaRPr lang="en-AU"/>
        </a:p>
      </dgm:t>
    </dgm:pt>
    <dgm:pt modelId="{74FC1F55-2515-4551-8B9B-FDB39322FFA8}">
      <dgm:prSet phldrT="[Text]" custT="1"/>
      <dgm:spPr/>
      <dgm:t>
        <a:bodyPr/>
        <a:lstStyle/>
        <a:p>
          <a:r>
            <a:rPr lang="en-AU" sz="1800" dirty="0"/>
            <a:t>a collaboration in which citizens actively shape policy options, but where </a:t>
          </a:r>
          <a:r>
            <a:rPr lang="en-AU" sz="1800" dirty="0" smtClean="0"/>
            <a:t>local government </a:t>
          </a:r>
          <a:r>
            <a:rPr lang="en-AU" sz="1800" dirty="0"/>
            <a:t>retains the responsibility for final decisions</a:t>
          </a:r>
        </a:p>
      </dgm:t>
    </dgm:pt>
    <dgm:pt modelId="{48FBC351-FCA9-4D6F-AE5F-3D2A007EAA4A}" type="parTrans" cxnId="{004A9AD3-4865-488D-85DD-872A5F2E77F7}">
      <dgm:prSet/>
      <dgm:spPr/>
      <dgm:t>
        <a:bodyPr/>
        <a:lstStyle/>
        <a:p>
          <a:endParaRPr lang="en-AU"/>
        </a:p>
      </dgm:t>
    </dgm:pt>
    <dgm:pt modelId="{08A21292-2468-44E8-919F-CC7D53F9E842}" type="sibTrans" cxnId="{004A9AD3-4865-488D-85DD-872A5F2E77F7}">
      <dgm:prSet/>
      <dgm:spPr/>
      <dgm:t>
        <a:bodyPr/>
        <a:lstStyle/>
        <a:p>
          <a:endParaRPr lang="en-AU"/>
        </a:p>
      </dgm:t>
    </dgm:pt>
    <dgm:pt modelId="{56664373-39FE-4D3A-8821-D18B6CAB187E}" type="pres">
      <dgm:prSet presAssocID="{79051AD4-A648-42CE-A868-EF5E66421B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EC2D0A7-EE07-4E9B-A44E-3BBDFE144512}" type="pres">
      <dgm:prSet presAssocID="{962D2A7B-530A-4E94-B427-EAEE328F85BB}" presName="composite" presStyleCnt="0"/>
      <dgm:spPr/>
    </dgm:pt>
    <dgm:pt modelId="{D01A974A-CDF6-4AD9-A9DD-A449B1C297E1}" type="pres">
      <dgm:prSet presAssocID="{962D2A7B-530A-4E94-B427-EAEE328F85BB}" presName="parTx" presStyleLbl="node1" presStyleIdx="0" presStyleCnt="3" custLinFactNeighborX="-2850" custLinFactNeighborY="5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4F7DB41-9DFC-481C-BBE9-EE6519EE6AB5}" type="pres">
      <dgm:prSet presAssocID="{962D2A7B-530A-4E94-B427-EAEE328F85BB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CAA444-40B0-4471-8BDF-F244A0142146}" type="pres">
      <dgm:prSet presAssocID="{A5142A13-4392-4991-964A-9D1A6A821174}" presName="space" presStyleCnt="0"/>
      <dgm:spPr/>
    </dgm:pt>
    <dgm:pt modelId="{3FB56AD4-27C8-47FB-A459-D8A392A57441}" type="pres">
      <dgm:prSet presAssocID="{15D428BD-2223-45BC-8BA4-EF4501441D37}" presName="composite" presStyleCnt="0"/>
      <dgm:spPr/>
    </dgm:pt>
    <dgm:pt modelId="{E3E45E49-96F3-4459-B3C2-6335130A36D2}" type="pres">
      <dgm:prSet presAssocID="{15D428BD-2223-45BC-8BA4-EF4501441D37}" presName="parTx" presStyleLbl="node1" presStyleIdx="1" presStyleCnt="3" custLinFactNeighborX="4769" custLinFactNeighborY="6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A311630-3CD2-49D8-830A-304FDA8D1EB9}" type="pres">
      <dgm:prSet presAssocID="{15D428BD-2223-45BC-8BA4-EF4501441D37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46C1B3-E8A5-45EE-95F6-4580416AC603}" type="pres">
      <dgm:prSet presAssocID="{1F3C9753-F588-4CEF-BC73-F0669EB1E142}" presName="space" presStyleCnt="0"/>
      <dgm:spPr/>
    </dgm:pt>
    <dgm:pt modelId="{3B238D38-8998-4026-9926-F6EA3A87AD98}" type="pres">
      <dgm:prSet presAssocID="{962C735F-2C24-4D4C-9DA0-397DC72A7F61}" presName="composite" presStyleCnt="0"/>
      <dgm:spPr/>
    </dgm:pt>
    <dgm:pt modelId="{189CCBE3-4CA9-41F4-9C09-B935D88516B5}" type="pres">
      <dgm:prSet presAssocID="{962C735F-2C24-4D4C-9DA0-397DC72A7F61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DFDB50A-F6F5-4625-9D03-3967CF0D75F1}" type="pres">
      <dgm:prSet presAssocID="{962C735F-2C24-4D4C-9DA0-397DC72A7F61}" presName="desTx" presStyleLbl="revTx" presStyleIdx="2" presStyleCnt="3" custScaleX="123975" custScaleY="80371" custLinFactNeighborX="5130" custLinFactNeighborY="-1543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8EE0E55-EB2F-564C-9EAA-1880723CB11D}" type="presOf" srcId="{74FC1F55-2515-4551-8B9B-FDB39322FFA8}" destId="{3DFDB50A-F6F5-4625-9D03-3967CF0D75F1}" srcOrd="0" destOrd="0" presId="urn:microsoft.com/office/officeart/2005/8/layout/chevron1"/>
    <dgm:cxn modelId="{E732A52E-BF78-FF44-9B0E-38B26F3769B6}" type="presOf" srcId="{800A457C-F064-4689-941F-3FD3C2D56B4C}" destId="{94F7DB41-9DFC-481C-BBE9-EE6519EE6AB5}" srcOrd="0" destOrd="0" presId="urn:microsoft.com/office/officeart/2005/8/layout/chevron1"/>
    <dgm:cxn modelId="{693DAFB3-BC15-4A77-9F55-CE2C49C5B4AD}" srcId="{79051AD4-A648-42CE-A868-EF5E66421B3D}" destId="{15D428BD-2223-45BC-8BA4-EF4501441D37}" srcOrd="1" destOrd="0" parTransId="{99294524-A47B-42A9-B0DF-CD735167C6AB}" sibTransId="{1F3C9753-F588-4CEF-BC73-F0669EB1E142}"/>
    <dgm:cxn modelId="{D395D20E-CE2E-524F-B31F-0A3A917B37F6}" type="presOf" srcId="{6D1A42A5-C917-4D56-9F4C-A14540570A2E}" destId="{0A311630-3CD2-49D8-830A-304FDA8D1EB9}" srcOrd="0" destOrd="0" presId="urn:microsoft.com/office/officeart/2005/8/layout/chevron1"/>
    <dgm:cxn modelId="{ED91C350-5CFB-4E6A-9EFB-C4B3720DFBF5}" srcId="{79051AD4-A648-42CE-A868-EF5E66421B3D}" destId="{962D2A7B-530A-4E94-B427-EAEE328F85BB}" srcOrd="0" destOrd="0" parTransId="{9ECC82AB-E3C5-46E2-B253-5C970E11A361}" sibTransId="{A5142A13-4392-4991-964A-9D1A6A821174}"/>
    <dgm:cxn modelId="{42481170-884E-4516-82B5-C274021C4549}" srcId="{79051AD4-A648-42CE-A868-EF5E66421B3D}" destId="{962C735F-2C24-4D4C-9DA0-397DC72A7F61}" srcOrd="2" destOrd="0" parTransId="{37BBE763-942F-4C51-BFBA-F496E0CD65F0}" sibTransId="{8773EAAE-DC00-4804-B7A5-DEC69D660BA6}"/>
    <dgm:cxn modelId="{C03C2F9D-1016-4DD7-AB6B-C9F6822B9B01}" srcId="{962D2A7B-530A-4E94-B427-EAEE328F85BB}" destId="{800A457C-F064-4689-941F-3FD3C2D56B4C}" srcOrd="0" destOrd="0" parTransId="{2175D3A5-C90F-465D-B48D-16E29649215F}" sibTransId="{64966C10-B5C4-4B91-BD74-D60355C65CC4}"/>
    <dgm:cxn modelId="{F250048B-4C3E-E44D-9ACE-EBF85C1C98E8}" type="presOf" srcId="{79051AD4-A648-42CE-A868-EF5E66421B3D}" destId="{56664373-39FE-4D3A-8821-D18B6CAB187E}" srcOrd="0" destOrd="0" presId="urn:microsoft.com/office/officeart/2005/8/layout/chevron1"/>
    <dgm:cxn modelId="{CD03E501-6ACB-42A6-B9C9-3B84FD743DC2}" srcId="{15D428BD-2223-45BC-8BA4-EF4501441D37}" destId="{6D1A42A5-C917-4D56-9F4C-A14540570A2E}" srcOrd="0" destOrd="0" parTransId="{4B6CB330-3A45-410A-AD65-4714EF9079AA}" sibTransId="{D922ADD7-4DD6-4579-B872-375EBAF03CF1}"/>
    <dgm:cxn modelId="{004A9AD3-4865-488D-85DD-872A5F2E77F7}" srcId="{962C735F-2C24-4D4C-9DA0-397DC72A7F61}" destId="{74FC1F55-2515-4551-8B9B-FDB39322FFA8}" srcOrd="0" destOrd="0" parTransId="{48FBC351-FCA9-4D6F-AE5F-3D2A007EAA4A}" sibTransId="{08A21292-2468-44E8-919F-CC7D53F9E842}"/>
    <dgm:cxn modelId="{D2A48E2E-FBB0-4547-85D0-31DFA6D3C9B9}" type="presOf" srcId="{962D2A7B-530A-4E94-B427-EAEE328F85BB}" destId="{D01A974A-CDF6-4AD9-A9DD-A449B1C297E1}" srcOrd="0" destOrd="0" presId="urn:microsoft.com/office/officeart/2005/8/layout/chevron1"/>
    <dgm:cxn modelId="{CFA84CDF-69AA-7343-9E80-67BAA41ABD15}" type="presOf" srcId="{962C735F-2C24-4D4C-9DA0-397DC72A7F61}" destId="{189CCBE3-4CA9-41F4-9C09-B935D88516B5}" srcOrd="0" destOrd="0" presId="urn:microsoft.com/office/officeart/2005/8/layout/chevron1"/>
    <dgm:cxn modelId="{F90E3513-9848-3E46-93B7-064A19E6C6AA}" type="presOf" srcId="{15D428BD-2223-45BC-8BA4-EF4501441D37}" destId="{E3E45E49-96F3-4459-B3C2-6335130A36D2}" srcOrd="0" destOrd="0" presId="urn:microsoft.com/office/officeart/2005/8/layout/chevron1"/>
    <dgm:cxn modelId="{4FFB40EA-959F-404D-9B40-E88E0D202CA4}" type="presParOf" srcId="{56664373-39FE-4D3A-8821-D18B6CAB187E}" destId="{7EC2D0A7-EE07-4E9B-A44E-3BBDFE144512}" srcOrd="0" destOrd="0" presId="urn:microsoft.com/office/officeart/2005/8/layout/chevron1"/>
    <dgm:cxn modelId="{AA1209C6-F168-1D48-8B80-C2B44F66E331}" type="presParOf" srcId="{7EC2D0A7-EE07-4E9B-A44E-3BBDFE144512}" destId="{D01A974A-CDF6-4AD9-A9DD-A449B1C297E1}" srcOrd="0" destOrd="0" presId="urn:microsoft.com/office/officeart/2005/8/layout/chevron1"/>
    <dgm:cxn modelId="{95F34EF2-0494-0B49-98A1-E6EAC28FADB1}" type="presParOf" srcId="{7EC2D0A7-EE07-4E9B-A44E-3BBDFE144512}" destId="{94F7DB41-9DFC-481C-BBE9-EE6519EE6AB5}" srcOrd="1" destOrd="0" presId="urn:microsoft.com/office/officeart/2005/8/layout/chevron1"/>
    <dgm:cxn modelId="{3E9DECAF-3674-774B-B870-E66C79D0867C}" type="presParOf" srcId="{56664373-39FE-4D3A-8821-D18B6CAB187E}" destId="{F6CAA444-40B0-4471-8BDF-F244A0142146}" srcOrd="1" destOrd="0" presId="urn:microsoft.com/office/officeart/2005/8/layout/chevron1"/>
    <dgm:cxn modelId="{215DB175-0CB5-354A-902F-D237D8EA49E7}" type="presParOf" srcId="{56664373-39FE-4D3A-8821-D18B6CAB187E}" destId="{3FB56AD4-27C8-47FB-A459-D8A392A57441}" srcOrd="2" destOrd="0" presId="urn:microsoft.com/office/officeart/2005/8/layout/chevron1"/>
    <dgm:cxn modelId="{9A4CBDAC-E9C7-4C44-9480-03B81CDFF153}" type="presParOf" srcId="{3FB56AD4-27C8-47FB-A459-D8A392A57441}" destId="{E3E45E49-96F3-4459-B3C2-6335130A36D2}" srcOrd="0" destOrd="0" presId="urn:microsoft.com/office/officeart/2005/8/layout/chevron1"/>
    <dgm:cxn modelId="{61754933-7D9D-5243-BCDC-EF6C59859BF6}" type="presParOf" srcId="{3FB56AD4-27C8-47FB-A459-D8A392A57441}" destId="{0A311630-3CD2-49D8-830A-304FDA8D1EB9}" srcOrd="1" destOrd="0" presId="urn:microsoft.com/office/officeart/2005/8/layout/chevron1"/>
    <dgm:cxn modelId="{B2DF25F6-3D21-FC43-91D8-7C9DA629C3AA}" type="presParOf" srcId="{56664373-39FE-4D3A-8821-D18B6CAB187E}" destId="{A646C1B3-E8A5-45EE-95F6-4580416AC603}" srcOrd="3" destOrd="0" presId="urn:microsoft.com/office/officeart/2005/8/layout/chevron1"/>
    <dgm:cxn modelId="{4AF3F6E7-1C7E-C14B-8DF5-C83A4795E9E3}" type="presParOf" srcId="{56664373-39FE-4D3A-8821-D18B6CAB187E}" destId="{3B238D38-8998-4026-9926-F6EA3A87AD98}" srcOrd="4" destOrd="0" presId="urn:microsoft.com/office/officeart/2005/8/layout/chevron1"/>
    <dgm:cxn modelId="{8E027EA0-B344-CF41-971C-2964B9C8FFAC}" type="presParOf" srcId="{3B238D38-8998-4026-9926-F6EA3A87AD98}" destId="{189CCBE3-4CA9-41F4-9C09-B935D88516B5}" srcOrd="0" destOrd="0" presId="urn:microsoft.com/office/officeart/2005/8/layout/chevron1"/>
    <dgm:cxn modelId="{2D399F75-ACCF-E449-B5C6-9A57A1F7D81A}" type="presParOf" srcId="{3B238D38-8998-4026-9926-F6EA3A87AD98}" destId="{3DFDB50A-F6F5-4625-9D03-3967CF0D75F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A974A-CDF6-4AD9-A9DD-A449B1C297E1}">
      <dsp:nvSpPr>
        <dsp:cNvPr id="0" name=""/>
        <dsp:cNvSpPr/>
      </dsp:nvSpPr>
      <dsp:spPr>
        <a:xfrm>
          <a:off x="0" y="1163443"/>
          <a:ext cx="2666908" cy="10667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Information</a:t>
          </a:r>
        </a:p>
      </dsp:txBody>
      <dsp:txXfrm>
        <a:off x="533382" y="1163443"/>
        <a:ext cx="1600145" cy="1066763"/>
      </dsp:txXfrm>
    </dsp:sp>
    <dsp:sp modelId="{94F7DB41-9DFC-481C-BBE9-EE6519EE6AB5}">
      <dsp:nvSpPr>
        <dsp:cNvPr id="0" name=""/>
        <dsp:cNvSpPr/>
      </dsp:nvSpPr>
      <dsp:spPr>
        <a:xfrm>
          <a:off x="5857" y="2302330"/>
          <a:ext cx="2133526" cy="348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/>
            <a:t>a one-way relationship in which </a:t>
          </a:r>
          <a:r>
            <a:rPr lang="en-AU" sz="1800" kern="1200" dirty="0" smtClean="0"/>
            <a:t>local government </a:t>
          </a:r>
          <a:r>
            <a:rPr lang="en-AU" sz="1800" kern="1200" dirty="0"/>
            <a:t>delivers information to citizens</a:t>
          </a:r>
        </a:p>
      </dsp:txBody>
      <dsp:txXfrm>
        <a:off x="5857" y="2302330"/>
        <a:ext cx="2133526" cy="348739"/>
      </dsp:txXfrm>
    </dsp:sp>
    <dsp:sp modelId="{E3E45E49-96F3-4459-B3C2-6335130A36D2}">
      <dsp:nvSpPr>
        <dsp:cNvPr id="0" name=""/>
        <dsp:cNvSpPr/>
      </dsp:nvSpPr>
      <dsp:spPr>
        <a:xfrm>
          <a:off x="2583950" y="1172969"/>
          <a:ext cx="2666908" cy="10667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Consultation</a:t>
          </a:r>
        </a:p>
      </dsp:txBody>
      <dsp:txXfrm>
        <a:off x="3117332" y="1172969"/>
        <a:ext cx="1600145" cy="1066763"/>
      </dsp:txXfrm>
    </dsp:sp>
    <dsp:sp modelId="{0A311630-3CD2-49D8-830A-304FDA8D1EB9}">
      <dsp:nvSpPr>
        <dsp:cNvPr id="0" name=""/>
        <dsp:cNvSpPr/>
      </dsp:nvSpPr>
      <dsp:spPr>
        <a:xfrm>
          <a:off x="2456765" y="2302330"/>
          <a:ext cx="2133526" cy="348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/>
            <a:t>a two-way relationship in which citizens provide feedback on issues defined by </a:t>
          </a:r>
          <a:r>
            <a:rPr lang="en-AU" sz="1800" kern="1200" dirty="0" smtClean="0"/>
            <a:t>local government</a:t>
          </a:r>
          <a:endParaRPr lang="en-AU" sz="1800" kern="1200" dirty="0"/>
        </a:p>
      </dsp:txBody>
      <dsp:txXfrm>
        <a:off x="2456765" y="2302330"/>
        <a:ext cx="2133526" cy="348739"/>
      </dsp:txXfrm>
    </dsp:sp>
    <dsp:sp modelId="{189CCBE3-4CA9-41F4-9C09-B935D88516B5}">
      <dsp:nvSpPr>
        <dsp:cNvPr id="0" name=""/>
        <dsp:cNvSpPr/>
      </dsp:nvSpPr>
      <dsp:spPr>
        <a:xfrm>
          <a:off x="5163429" y="1150203"/>
          <a:ext cx="2666908" cy="10667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Active participation</a:t>
          </a:r>
        </a:p>
      </dsp:txBody>
      <dsp:txXfrm>
        <a:off x="5696811" y="1150203"/>
        <a:ext cx="1600145" cy="1066763"/>
      </dsp:txXfrm>
    </dsp:sp>
    <dsp:sp modelId="{3DFDB50A-F6F5-4625-9D03-3967CF0D75F1}">
      <dsp:nvSpPr>
        <dsp:cNvPr id="0" name=""/>
        <dsp:cNvSpPr/>
      </dsp:nvSpPr>
      <dsp:spPr>
        <a:xfrm>
          <a:off x="5017123" y="2334564"/>
          <a:ext cx="2645039" cy="225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/>
            <a:t>a collaboration in which citizens actively shape policy options, but where </a:t>
          </a:r>
          <a:r>
            <a:rPr lang="en-AU" sz="1800" kern="1200" dirty="0" smtClean="0"/>
            <a:t>local government </a:t>
          </a:r>
          <a:r>
            <a:rPr lang="en-AU" sz="1800" kern="1200" dirty="0"/>
            <a:t>retains the responsibility for final decisions</a:t>
          </a:r>
        </a:p>
      </dsp:txBody>
      <dsp:txXfrm>
        <a:off x="5017123" y="2334564"/>
        <a:ext cx="2645039" cy="22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4BFCB-38CD-4443-80CD-DE69B3D6922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96DF-2438-B645-8392-B1EEFACD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9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4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6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5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86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43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6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0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3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3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4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1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1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0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6DF-2438-B645-8392-B1EEFACD55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Local Government Councillors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341" y="3823155"/>
            <a:ext cx="864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It is the business of council to involve the public in the business of government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88828" y="5454502"/>
            <a:ext cx="505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Presentation prepared by the Australian Centre of Excellence for Local Government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93" y="5497748"/>
            <a:ext cx="1828800" cy="5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do councils tend to engage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1821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Common topics for engagement by councils are:</a:t>
            </a:r>
          </a:p>
          <a:p>
            <a:r>
              <a:rPr lang="en-US" dirty="0" smtClean="0"/>
              <a:t>Corporate planning, community planning and land use planning</a:t>
            </a:r>
          </a:p>
          <a:p>
            <a:r>
              <a:rPr lang="en-US" dirty="0" smtClean="0"/>
              <a:t>The design and location of new infrastructure including roads and other developments</a:t>
            </a:r>
            <a:endParaRPr lang="en-US" dirty="0"/>
          </a:p>
          <a:p>
            <a:r>
              <a:rPr lang="en-US" dirty="0" smtClean="0"/>
              <a:t>Specific programs, e.g. sport, recreation, employment, training, crime prevention, flood mitigation, tourism</a:t>
            </a:r>
          </a:p>
          <a:p>
            <a:r>
              <a:rPr lang="en-US" dirty="0" smtClean="0"/>
              <a:t>Youth Issues</a:t>
            </a:r>
          </a:p>
          <a:p>
            <a:r>
              <a:rPr lang="en-US" dirty="0" smtClean="0"/>
              <a:t>Local government service levels and standards</a:t>
            </a:r>
          </a:p>
          <a:p>
            <a:r>
              <a:rPr lang="en-US" dirty="0" smtClean="0"/>
              <a:t>Input into state/federal issues, e.g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lcohol management, housing,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the role of councillors?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Councillors represent their community by: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dirty="0" smtClean="0"/>
              <a:t>Understanding needs, aspirations and priorities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Considering all relevant information and options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Making decisions about what to do and how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Communicating council’s decisions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Implementing council’s decisions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Being accountable and transparent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Which of these require community engagement?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When do councillors need to engage?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925590"/>
              </p:ext>
            </p:extLst>
          </p:nvPr>
        </p:nvGraphicFramePr>
        <p:xfrm>
          <a:off x="520992" y="1839434"/>
          <a:ext cx="7985054" cy="4700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180"/>
                <a:gridCol w="4922874"/>
              </a:tblGrid>
              <a:tr h="467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Role of councillors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Community Engagement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Whe</a:t>
                      </a:r>
                      <a:r>
                        <a:rPr lang="en-AU" sz="1800" b="1" i="1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 a councillor is:</a:t>
                      </a:r>
                      <a:endParaRPr lang="en-AU" sz="1800" b="1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They</a:t>
                      </a:r>
                      <a:r>
                        <a:rPr lang="en-AU" sz="1800" b="1" i="1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might need to:</a:t>
                      </a:r>
                      <a:endParaRPr lang="en-AU" sz="1800" b="1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8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Getting to know community </a:t>
                      </a: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needs, aspirations and priorities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Consult about new plans and laws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Listen to people during everyday </a:t>
                      </a: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contact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(conversations</a:t>
                      </a: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, letters,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emails)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7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Considering options for action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Consult affected people</a:t>
                      </a:r>
                      <a:r>
                        <a:rPr lang="en-US" sz="18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or groups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Involve people &amp; experts in assessing the options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Making decisions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Communicating decisions</a:t>
                      </a:r>
                      <a:endParaRPr lang="en-AU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Provide</a:t>
                      </a:r>
                      <a:r>
                        <a:rPr lang="en-US" sz="18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information to the public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7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Implementing decisions</a:t>
                      </a:r>
                      <a:endParaRPr lang="en-AU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Consult affected</a:t>
                      </a:r>
                      <a:r>
                        <a:rPr lang="en-US" sz="18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groups about the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details </a:t>
                      </a: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of where and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how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Provide</a:t>
                      </a:r>
                      <a:r>
                        <a:rPr lang="en-US" sz="18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progress reports to the</a:t>
                      </a:r>
                      <a:r>
                        <a:rPr lang="en-US" sz="18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public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Being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accountable and transparent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Provide information to the public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Be available</a:t>
                      </a:r>
                      <a:r>
                        <a:rPr lang="en-US" sz="18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to answer questions</a:t>
                      </a:r>
                      <a:endParaRPr lang="en-AU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to create an engagement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1935126"/>
            <a:ext cx="7076747" cy="457380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prstClr val="white">
                  <a:lumMod val="65000"/>
                </a:prstClr>
              </a:buClr>
              <a:buNone/>
            </a:pPr>
            <a:r>
              <a:rPr lang="en-US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Councillors are leaders and ‘set the tone’ for a council – they can create an engagement culture by:</a:t>
            </a:r>
          </a:p>
          <a:p>
            <a:pPr lvl="0">
              <a:buClr>
                <a:prstClr val="white">
                  <a:lumMod val="65000"/>
                </a:prstClr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Believing it is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important</a:t>
            </a:r>
          </a:p>
          <a:p>
            <a:r>
              <a:rPr lang="en-US" dirty="0" smtClean="0"/>
              <a:t>Taking time to improve engagement skills</a:t>
            </a:r>
          </a:p>
          <a:p>
            <a:r>
              <a:rPr lang="en-US" dirty="0" smtClean="0"/>
              <a:t>Ensuring frontline staff receive training in community engagement and communications</a:t>
            </a:r>
          </a:p>
          <a:p>
            <a:r>
              <a:rPr lang="en-US" dirty="0" smtClean="0"/>
              <a:t>Ensuring staff have adequate resources for engagement</a:t>
            </a:r>
          </a:p>
          <a:p>
            <a:r>
              <a:rPr lang="en-US" dirty="0" smtClean="0"/>
              <a:t>Building ‘engagement thinking’ into everyday practices </a:t>
            </a:r>
          </a:p>
          <a:p>
            <a:pPr lvl="1"/>
            <a:r>
              <a:rPr lang="en-US" dirty="0" smtClean="0"/>
              <a:t>How can staff use interactions with residents to better inform or interest them in council affairs?</a:t>
            </a:r>
          </a:p>
          <a:p>
            <a:pPr lvl="1"/>
            <a:r>
              <a:rPr lang="en-US" dirty="0" smtClean="0"/>
              <a:t>Do staff reports to council include information on how the community was engaged?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the role of council staff?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Staff manage engagement exercises by:</a:t>
            </a:r>
          </a:p>
          <a:p>
            <a:r>
              <a:rPr lang="en-US" dirty="0" smtClean="0"/>
              <a:t>Identifying needs and advising council</a:t>
            </a:r>
          </a:p>
          <a:p>
            <a:r>
              <a:rPr lang="en-US" dirty="0" smtClean="0"/>
              <a:t>Devising approaches in consultation with councillors</a:t>
            </a:r>
          </a:p>
          <a:p>
            <a:r>
              <a:rPr lang="en-US" dirty="0" smtClean="0"/>
              <a:t>Considering the broader context (e.g. other activity in the area) and seeking to coordinate with similar activities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councillors can work with staff?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36289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Councillors and staff have mutual responsibilities in supporting </a:t>
            </a:r>
            <a:r>
              <a:rPr lang="en-US" sz="2800" dirty="0"/>
              <a:t>a</a:t>
            </a:r>
            <a:r>
              <a:rPr lang="en-US" sz="2800" dirty="0" smtClean="0"/>
              <a:t> council’s community engagement effort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Councillors </a:t>
            </a:r>
            <a:r>
              <a:rPr lang="en-US" dirty="0" smtClean="0"/>
              <a:t> 	</a:t>
            </a:r>
            <a:r>
              <a:rPr lang="en-US" sz="2600" dirty="0" smtClean="0"/>
              <a:t> make a community engagement policy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 ensure training and development for staff</a:t>
            </a:r>
          </a:p>
          <a:p>
            <a:pPr marL="0" indent="0">
              <a:buNone/>
            </a:pPr>
            <a:r>
              <a:rPr lang="en-US" sz="2600" dirty="0" smtClean="0"/>
              <a:t>	                 allocate budget for engagement</a:t>
            </a:r>
          </a:p>
          <a:p>
            <a:pPr marL="0" indent="0">
              <a:buNone/>
            </a:pPr>
            <a:r>
              <a:rPr lang="en-US" sz="2600" dirty="0" smtClean="0"/>
              <a:t>		 create an engagement culture</a:t>
            </a:r>
          </a:p>
          <a:p>
            <a:pPr marL="0" indent="0">
              <a:buNone/>
            </a:pPr>
            <a:r>
              <a:rPr lang="en-US" sz="2600" b="1" dirty="0" smtClean="0"/>
              <a:t>Staff     </a:t>
            </a:r>
            <a:r>
              <a:rPr lang="en-US" sz="2600" dirty="0" smtClean="0"/>
              <a:t>     	 manage community engagement processes</a:t>
            </a:r>
          </a:p>
          <a:p>
            <a:pPr marL="0" indent="0">
              <a:buNone/>
            </a:pPr>
            <a:r>
              <a:rPr lang="en-US" sz="2600" dirty="0" smtClean="0"/>
              <a:t>	                 advise and assist councillors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 report to council on engagement outcomes</a:t>
            </a:r>
            <a:endParaRPr lang="en-US" sz="2600" dirty="0"/>
          </a:p>
        </p:txBody>
      </p:sp>
      <p:sp>
        <p:nvSpPr>
          <p:cNvPr id="4" name="Right Arrow 3"/>
          <p:cNvSpPr/>
          <p:nvPr/>
        </p:nvSpPr>
        <p:spPr>
          <a:xfrm>
            <a:off x="3180536" y="2940815"/>
            <a:ext cx="348396" cy="292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60259" y="4944588"/>
            <a:ext cx="348396" cy="29218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49626" y="5486137"/>
            <a:ext cx="348396" cy="29218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86678" y="3438419"/>
            <a:ext cx="348396" cy="292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86184" y="3876971"/>
            <a:ext cx="348396" cy="292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180536" y="4368001"/>
            <a:ext cx="348396" cy="292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142281" y="5934556"/>
            <a:ext cx="348396" cy="29218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a policy may be a good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Community Engagement Policy: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tates council’s commitment to engaging the community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ets out the principles that guide council’s approach</a:t>
            </a:r>
          </a:p>
          <a:p>
            <a:r>
              <a:rPr lang="en-US" dirty="0" smtClean="0"/>
              <a:t>Developing a policy:</a:t>
            </a:r>
          </a:p>
          <a:p>
            <a:pPr lvl="1"/>
            <a:r>
              <a:rPr lang="en-US" dirty="0" smtClean="0"/>
              <a:t>is a process for council to discuss how it wants to do this (gets everyone ‘on the same page’)</a:t>
            </a:r>
          </a:p>
          <a:p>
            <a:pPr lvl="1"/>
            <a:r>
              <a:rPr lang="en-US" dirty="0" smtClean="0"/>
              <a:t>demonstrates to the public that council is serious</a:t>
            </a:r>
          </a:p>
          <a:p>
            <a:pPr lvl="1"/>
            <a:r>
              <a:rPr lang="en-US" dirty="0" smtClean="0"/>
              <a:t>gives guidance to staff and individual councillors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How to engage for a specific project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84" y="1435396"/>
            <a:ext cx="7554557" cy="525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Tips on Engagement -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945" y="2133600"/>
            <a:ext cx="7178306" cy="438415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 smtClean="0"/>
              <a:t>Involve key people and groups in planning the exercise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Define the issue precisely and be clear about what can be achieved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Make sure everyone knows the limits to the process (non-</a:t>
            </a:r>
            <a:r>
              <a:rPr lang="en-US" sz="1800" dirty="0" err="1" smtClean="0"/>
              <a:t>negotiables</a:t>
            </a:r>
            <a:r>
              <a:rPr lang="en-US" sz="18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It’s about listening first; explaining and defending a decision comes later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Don’t assume you ‘get it’ all after one meeting – keep listening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Expect conflict and have a strategy for dealing with it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Ensure there are at least small outcomes along the way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Have a communications plan for regular feedback, to let people know their input is valued and to get more people on board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1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Tips on Engagement -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Token consultation efforts will annoy and alienate people</a:t>
            </a:r>
          </a:p>
          <a:p>
            <a:r>
              <a:rPr lang="en-US" dirty="0" smtClean="0"/>
              <a:t>Acknowledge any divisive history which could be an obstacle </a:t>
            </a:r>
          </a:p>
          <a:p>
            <a:r>
              <a:rPr lang="en-US" dirty="0"/>
              <a:t>P</a:t>
            </a:r>
            <a:r>
              <a:rPr lang="en-US" dirty="0" smtClean="0"/>
              <a:t>eople often just want to actually be heard</a:t>
            </a:r>
          </a:p>
          <a:p>
            <a:r>
              <a:rPr lang="en-US" dirty="0" smtClean="0"/>
              <a:t>Celebrate achievements and thank contributors</a:t>
            </a:r>
          </a:p>
          <a:p>
            <a:r>
              <a:rPr lang="en-US" dirty="0" smtClean="0"/>
              <a:t>Don’t get disheartened – focus on strengths not weaknesses</a:t>
            </a:r>
          </a:p>
          <a:p>
            <a:r>
              <a:rPr lang="en-US" dirty="0" smtClean="0"/>
              <a:t>Council staff have a big role to play – ensure they have resources and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Community engagement: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eaching out to communities to -</a:t>
            </a:r>
          </a:p>
          <a:p>
            <a:endParaRPr lang="en-US" dirty="0"/>
          </a:p>
          <a:p>
            <a:pPr>
              <a:lnSpc>
                <a:spcPct val="70000"/>
              </a:lnSpc>
            </a:pPr>
            <a:r>
              <a:rPr lang="en-US" dirty="0" smtClean="0"/>
              <a:t>Provide or ask for information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Identify interest in an issue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Seek ideas on what can be done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Test proposals</a:t>
            </a:r>
          </a:p>
          <a:p>
            <a:pPr>
              <a:lnSpc>
                <a:spcPct val="70000"/>
              </a:lnSpc>
            </a:pPr>
            <a:endParaRPr lang="en-AU" dirty="0"/>
          </a:p>
          <a:p>
            <a:pPr marL="0" indent="0">
              <a:lnSpc>
                <a:spcPct val="70000"/>
              </a:lnSpc>
              <a:buNone/>
            </a:pPr>
            <a:r>
              <a:rPr lang="en-AU" dirty="0" smtClean="0"/>
              <a:t>Its value is in both getting the </a:t>
            </a:r>
            <a:r>
              <a:rPr lang="en-AU" b="1" dirty="0" smtClean="0"/>
              <a:t>result</a:t>
            </a:r>
            <a:r>
              <a:rPr lang="en-AU" dirty="0" smtClean="0"/>
              <a:t> and </a:t>
            </a:r>
            <a:r>
              <a:rPr lang="en-AU" b="1" dirty="0" smtClean="0"/>
              <a:t>how</a:t>
            </a:r>
            <a:r>
              <a:rPr lang="en-AU" dirty="0" smtClean="0"/>
              <a:t> you get it</a:t>
            </a:r>
          </a:p>
          <a:p>
            <a:endParaRPr lang="en-AU" dirty="0"/>
          </a:p>
          <a:p>
            <a:endParaRPr lang="en-AU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0194">
            <a:off x="7696221" y="2133600"/>
            <a:ext cx="992996" cy="812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371" y="2578718"/>
            <a:ext cx="1314677" cy="1038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670" y="4106980"/>
            <a:ext cx="2473580" cy="11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It’s about </a:t>
            </a:r>
            <a:r>
              <a:rPr lang="en-US" b="1" dirty="0" smtClean="0"/>
              <a:t>better decisions </a:t>
            </a:r>
            <a:r>
              <a:rPr lang="en-US" dirty="0" smtClean="0"/>
              <a:t>and </a:t>
            </a:r>
            <a:r>
              <a:rPr lang="en-US" b="1" dirty="0" smtClean="0"/>
              <a:t>happier residents</a:t>
            </a: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r>
              <a:rPr lang="en-US" dirty="0" smtClean="0"/>
              <a:t>The skills of effective engagement may come more easily to some, but a good councillor knows to: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 marL="446088" indent="0">
              <a:lnSpc>
                <a:spcPct val="50000"/>
              </a:lnSpc>
              <a:buNone/>
            </a:pPr>
            <a:r>
              <a:rPr lang="en-US" sz="3200" b="1" dirty="0" smtClean="0">
                <a:solidFill>
                  <a:srgbClr val="990000"/>
                </a:solidFill>
              </a:rPr>
              <a:t>L </a:t>
            </a:r>
            <a:r>
              <a:rPr lang="en-US" dirty="0" smtClean="0">
                <a:solidFill>
                  <a:schemeClr val="tx1"/>
                </a:solidFill>
              </a:rPr>
              <a:t>isten more than they talk</a:t>
            </a:r>
          </a:p>
          <a:p>
            <a:pPr marL="446088" indent="0">
              <a:lnSpc>
                <a:spcPct val="50000"/>
              </a:lnSpc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E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ngage early and often</a:t>
            </a:r>
          </a:p>
          <a:p>
            <a:pPr marL="446088" indent="0">
              <a:lnSpc>
                <a:spcPct val="50000"/>
              </a:lnSpc>
              <a:buNone/>
            </a:pPr>
            <a:r>
              <a:rPr lang="en-US" sz="3200" b="1" dirty="0" smtClean="0">
                <a:solidFill>
                  <a:srgbClr val="FF6600"/>
                </a:solidFill>
              </a:rPr>
              <a:t>A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lways give feedback and reasons for decisions</a:t>
            </a:r>
          </a:p>
          <a:p>
            <a:pPr marL="446088" indent="0">
              <a:lnSpc>
                <a:spcPct val="50000"/>
              </a:lnSpc>
              <a:buNone/>
            </a:pPr>
            <a:r>
              <a:rPr lang="en-US" sz="3200" b="1" dirty="0" smtClean="0">
                <a:solidFill>
                  <a:srgbClr val="99CC00"/>
                </a:solidFill>
              </a:rPr>
              <a:t>R</a:t>
            </a:r>
            <a:r>
              <a:rPr lang="en-US" b="1" dirty="0" smtClean="0">
                <a:solidFill>
                  <a:srgbClr val="99CC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einforce engagement culture</a:t>
            </a:r>
          </a:p>
          <a:p>
            <a:pPr marL="446088" indent="0">
              <a:lnSpc>
                <a:spcPct val="50000"/>
              </a:lnSpc>
              <a:buNone/>
            </a:pPr>
            <a:r>
              <a:rPr lang="en-US" sz="3200" b="1" dirty="0" smtClean="0">
                <a:solidFill>
                  <a:srgbClr val="99CC00"/>
                </a:solidFill>
              </a:rPr>
              <a:t>N </a:t>
            </a:r>
            <a:r>
              <a:rPr lang="en-US" dirty="0" smtClean="0">
                <a:solidFill>
                  <a:srgbClr val="000000"/>
                </a:solidFill>
              </a:rPr>
              <a:t>eed advice from, and give support to, staff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it?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78310"/>
              </p:ext>
            </p:extLst>
          </p:nvPr>
        </p:nvGraphicFramePr>
        <p:xfrm>
          <a:off x="972324" y="2636874"/>
          <a:ext cx="7952601" cy="378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154653"/>
              </p:ext>
            </p:extLst>
          </p:nvPr>
        </p:nvGraphicFramePr>
        <p:xfrm>
          <a:off x="669851" y="2530549"/>
          <a:ext cx="7836195" cy="375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503952" y="2037907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AU" dirty="0" smtClean="0"/>
              <a:t>It can be a little engagement or it can be a lot of engagement</a:t>
            </a:r>
          </a:p>
          <a:p>
            <a:pPr marL="0" indent="0">
              <a:buFont typeface="Wingdings" pitchFamily="2" charset="2"/>
              <a:buNone/>
            </a:pPr>
            <a:r>
              <a:rPr lang="en-AU" b="1" dirty="0" smtClean="0"/>
              <a:t>The community engagement spectrum:</a:t>
            </a:r>
          </a:p>
          <a:p>
            <a:endParaRPr lang="en-AU" dirty="0" smtClean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669337" cy="967840"/>
          </a:xfrm>
        </p:spPr>
        <p:txBody>
          <a:bodyPr/>
          <a:lstStyle/>
          <a:p>
            <a:pPr algn="l"/>
            <a:r>
              <a:rPr lang="en-US" dirty="0" smtClean="0"/>
              <a:t>Why do it?</a:t>
            </a:r>
            <a:endParaRPr lang="en-US" dirty="0"/>
          </a:p>
        </p:txBody>
      </p:sp>
      <p:pic>
        <p:nvPicPr>
          <p:cNvPr id="1026" name="Picture 2" descr="C:\Users\Michael\AppData\Local\Microsoft\Windows\Temporary Internet Files\Content.IE5\TEHY5R2Q\MC900434665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95" y="2168409"/>
            <a:ext cx="727902" cy="6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0" y="2133600"/>
            <a:ext cx="657225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dirty="0" smtClean="0"/>
              <a:t>Make better decisions</a:t>
            </a:r>
          </a:p>
          <a:p>
            <a:pPr marL="0" indent="0">
              <a:buFont typeface="Wingdings" pitchFamily="2" charset="2"/>
              <a:buNone/>
            </a:pPr>
            <a:r>
              <a:rPr lang="en-US" sz="4000" dirty="0" smtClean="0"/>
              <a:t>Be transparent &amp; accountable</a:t>
            </a:r>
          </a:p>
          <a:p>
            <a:pPr marL="0" indent="0">
              <a:buFont typeface="Wingdings" pitchFamily="2" charset="2"/>
              <a:buNone/>
            </a:pPr>
            <a:r>
              <a:rPr lang="en-US" sz="4000" dirty="0" smtClean="0"/>
              <a:t>Empower the community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C:\Users\Michael\AppData\Local\Microsoft\Windows\Temporary Internet Files\Content.IE5\TEHY5R2Q\MC90043466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83" y="2990069"/>
            <a:ext cx="727902" cy="6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chael\AppData\Local\Microsoft\Windows\Temporary Internet Files\Content.IE5\TEHY5R2Q\MC90043466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83" y="3887339"/>
            <a:ext cx="727902" cy="6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669337" cy="967840"/>
          </a:xfrm>
        </p:spPr>
        <p:txBody>
          <a:bodyPr/>
          <a:lstStyle/>
          <a:p>
            <a:pPr algn="l"/>
            <a:r>
              <a:rPr lang="en-US" dirty="0" smtClean="0"/>
              <a:t>	Make better decisions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Good Decisions </a:t>
            </a:r>
            <a:r>
              <a:rPr lang="en-US" dirty="0" smtClean="0"/>
              <a:t>are based on information and views from many sources</a:t>
            </a:r>
          </a:p>
          <a:p>
            <a:r>
              <a:rPr lang="en-US" dirty="0" smtClean="0"/>
              <a:t>Councillors are elected based on their knowledge, experience and views</a:t>
            </a:r>
          </a:p>
          <a:p>
            <a:r>
              <a:rPr lang="en-US" dirty="0" smtClean="0"/>
              <a:t>But they are also required to make decisions collectively and to listen to all stakeholders</a:t>
            </a:r>
          </a:p>
          <a:p>
            <a:r>
              <a:rPr lang="en-US" dirty="0" smtClean="0"/>
              <a:t>This can mean putting aside strong personal views for the sake of good governance</a:t>
            </a:r>
          </a:p>
          <a:p>
            <a:endParaRPr lang="en-US" dirty="0" smtClean="0"/>
          </a:p>
        </p:txBody>
      </p:sp>
      <p:pic>
        <p:nvPicPr>
          <p:cNvPr id="4" name="Picture 2" descr="C:\Users\Michael\AppData\Local\Microsoft\Windows\Temporary Internet Files\Content.IE5\TEHY5R2Q\MC90043466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764911"/>
            <a:ext cx="727902" cy="6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Be accountable and transparent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3947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 smtClean="0"/>
              <a:t>Transparency </a:t>
            </a:r>
            <a:r>
              <a:rPr lang="en-US" sz="2800" dirty="0" smtClean="0"/>
              <a:t>is at the heart of democratic governance -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Local government legislation requires you to consult with residents when making local laws and in planning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Democratic principles require you to engage broadly in carrying out all functions 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Legal rights to information + judicial review of decisions + an active media = your actions are open to scrutiny</a:t>
            </a:r>
            <a:endParaRPr lang="en-US" sz="2800" dirty="0"/>
          </a:p>
        </p:txBody>
      </p:sp>
      <p:pic>
        <p:nvPicPr>
          <p:cNvPr id="5" name="Picture 2" descr="C:\Users\Michael\AppData\Local\Microsoft\Windows\Temporary Internet Files\Content.IE5\TEHY5R2Q\MC90043466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64911"/>
            <a:ext cx="727902" cy="6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Empower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Involving citizens is rewarding for them because -</a:t>
            </a:r>
            <a:endParaRPr lang="en-US" dirty="0"/>
          </a:p>
          <a:p>
            <a:r>
              <a:rPr lang="en-US" dirty="0" smtClean="0"/>
              <a:t>They get to have a say</a:t>
            </a:r>
          </a:p>
          <a:p>
            <a:r>
              <a:rPr lang="en-US" dirty="0" smtClean="0"/>
              <a:t>They feel included and valued</a:t>
            </a:r>
          </a:p>
          <a:p>
            <a:r>
              <a:rPr lang="en-US" dirty="0" smtClean="0"/>
              <a:t>They form social networks that connects them to others in the community</a:t>
            </a:r>
          </a:p>
          <a:p>
            <a:r>
              <a:rPr lang="en-US" dirty="0" smtClean="0"/>
              <a:t>They build understanding about public affairs</a:t>
            </a:r>
          </a:p>
          <a:p>
            <a:pPr marL="0" indent="0">
              <a:buNone/>
            </a:pPr>
            <a:r>
              <a:rPr lang="en-US" dirty="0" smtClean="0"/>
              <a:t>All this builds a strong and resilient community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Users\Michael\AppData\Local\Microsoft\Windows\Temporary Internet Files\Content.IE5\TEHY5R2Q\MC90043466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2" y="775544"/>
            <a:ext cx="727902" cy="6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is it good for council?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071" y="2133600"/>
            <a:ext cx="7529180" cy="42459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Engagement reduces criticism of decision-making processes</a:t>
            </a:r>
          </a:p>
          <a:p>
            <a:r>
              <a:rPr lang="en-US" dirty="0" smtClean="0"/>
              <a:t>Helps achieve </a:t>
            </a:r>
            <a:r>
              <a:rPr lang="en-US" dirty="0"/>
              <a:t>consensus </a:t>
            </a:r>
          </a:p>
          <a:p>
            <a:r>
              <a:rPr lang="en-US" dirty="0" smtClean="0"/>
              <a:t>Leads </a:t>
            </a:r>
            <a:r>
              <a:rPr lang="en-US" dirty="0"/>
              <a:t>to more defensible </a:t>
            </a:r>
            <a:r>
              <a:rPr lang="en-US" dirty="0" smtClean="0"/>
              <a:t>decisions</a:t>
            </a:r>
            <a:endParaRPr lang="en-US" dirty="0"/>
          </a:p>
          <a:p>
            <a:r>
              <a:rPr lang="en-US" dirty="0" smtClean="0"/>
              <a:t>Council earns respect for enabling people to have a say and get involved</a:t>
            </a:r>
          </a:p>
          <a:p>
            <a:r>
              <a:rPr lang="en-US" dirty="0" smtClean="0"/>
              <a:t>Builds a better relationship between council and community</a:t>
            </a:r>
          </a:p>
          <a:p>
            <a:r>
              <a:rPr lang="en-US" dirty="0" smtClean="0"/>
              <a:t>Helps council understand </a:t>
            </a:r>
            <a:r>
              <a:rPr lang="en-US" dirty="0"/>
              <a:t>the political pressures </a:t>
            </a:r>
            <a:r>
              <a:rPr lang="en-US" dirty="0" smtClean="0"/>
              <a:t>faced in dealing with an issue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happens if you don’t do it well?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860">
            <a:off x="627511" y="1767391"/>
            <a:ext cx="3508129" cy="482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567">
            <a:off x="4827992" y="1781220"/>
            <a:ext cx="3661183" cy="475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4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1212</TotalTime>
  <Words>1101</Words>
  <Application>Microsoft Office PowerPoint</Application>
  <PresentationFormat>On-screen Show (4:3)</PresentationFormat>
  <Paragraphs>173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Spectrum</vt:lpstr>
      <vt:lpstr>Community Engagement</vt:lpstr>
      <vt:lpstr>Community engagement: What is it?</vt:lpstr>
      <vt:lpstr>What is it?</vt:lpstr>
      <vt:lpstr>Why do it?</vt:lpstr>
      <vt:lpstr> Make better decisions  </vt:lpstr>
      <vt:lpstr> Be accountable and transparent</vt:lpstr>
      <vt:lpstr> Empower the community</vt:lpstr>
      <vt:lpstr>Why is it good for council?</vt:lpstr>
      <vt:lpstr>What happens if you don’t do it well?</vt:lpstr>
      <vt:lpstr>What do councils tend to engage about?</vt:lpstr>
      <vt:lpstr>What is the role of councillors?</vt:lpstr>
      <vt:lpstr>When do councillors need to engage?</vt:lpstr>
      <vt:lpstr>How to create an engagement culture?</vt:lpstr>
      <vt:lpstr>What is the role of council staff?</vt:lpstr>
      <vt:lpstr>How councillors can work with staff?</vt:lpstr>
      <vt:lpstr>Why a policy may be a good start?</vt:lpstr>
      <vt:lpstr>How to engage for a specific project</vt:lpstr>
      <vt:lpstr>Tips on Engagement - Process</vt:lpstr>
      <vt:lpstr>Tips on Engagement - Culture</vt:lpstr>
      <vt:lpstr>Take Home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Engagement</dc:title>
  <dc:creator>Susan Sheppard</dc:creator>
  <cp:lastModifiedBy>utsadmin</cp:lastModifiedBy>
  <cp:revision>95</cp:revision>
  <dcterms:created xsi:type="dcterms:W3CDTF">2013-11-26T10:37:26Z</dcterms:created>
  <dcterms:modified xsi:type="dcterms:W3CDTF">2014-03-24T05:06:40Z</dcterms:modified>
</cp:coreProperties>
</file>